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55"/>
  </p:notesMasterIdLst>
  <p:handoutMasterIdLst>
    <p:handoutMasterId r:id="rId56"/>
  </p:handoutMasterIdLst>
  <p:sldIdLst>
    <p:sldId id="256" r:id="rId5"/>
    <p:sldId id="257" r:id="rId6"/>
    <p:sldId id="269" r:id="rId7"/>
    <p:sldId id="270" r:id="rId8"/>
    <p:sldId id="271" r:id="rId9"/>
    <p:sldId id="272" r:id="rId10"/>
    <p:sldId id="273" r:id="rId11"/>
    <p:sldId id="274" r:id="rId12"/>
    <p:sldId id="275" r:id="rId13"/>
    <p:sldId id="276" r:id="rId14"/>
    <p:sldId id="278" r:id="rId15"/>
    <p:sldId id="279" r:id="rId16"/>
    <p:sldId id="280" r:id="rId17"/>
    <p:sldId id="281" r:id="rId18"/>
    <p:sldId id="282" r:id="rId19"/>
    <p:sldId id="283" r:id="rId20"/>
    <p:sldId id="284" r:id="rId21"/>
    <p:sldId id="286" r:id="rId22"/>
    <p:sldId id="285"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300" r:id="rId36"/>
    <p:sldId id="299" r:id="rId37"/>
    <p:sldId id="301" r:id="rId38"/>
    <p:sldId id="302" r:id="rId39"/>
    <p:sldId id="303" r:id="rId40"/>
    <p:sldId id="304" r:id="rId41"/>
    <p:sldId id="305" r:id="rId42"/>
    <p:sldId id="306" r:id="rId43"/>
    <p:sldId id="307" r:id="rId44"/>
    <p:sldId id="308" r:id="rId45"/>
    <p:sldId id="309" r:id="rId46"/>
    <p:sldId id="310" r:id="rId47"/>
    <p:sldId id="311" r:id="rId48"/>
    <p:sldId id="312" r:id="rId49"/>
    <p:sldId id="313" r:id="rId50"/>
    <p:sldId id="315" r:id="rId51"/>
    <p:sldId id="314" r:id="rId52"/>
    <p:sldId id="316" r:id="rId53"/>
    <p:sldId id="317"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41C5"/>
    <a:srgbClr val="124D9B"/>
    <a:srgbClr val="FC5D73"/>
    <a:srgbClr val="124DA2"/>
    <a:srgbClr val="F06681"/>
    <a:srgbClr val="F9526B"/>
    <a:srgbClr val="AE50BB"/>
    <a:srgbClr val="2267EB"/>
    <a:srgbClr val="14C8B9"/>
    <a:srgbClr val="F50B0E"/>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598" autoAdjust="0"/>
  </p:normalViewPr>
  <p:slideViewPr>
    <p:cSldViewPr snapToGrid="0">
      <p:cViewPr varScale="1">
        <p:scale>
          <a:sx n="114" d="100"/>
          <a:sy n="114" d="100"/>
        </p:scale>
        <p:origin x="414" y="10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2" d="100"/>
          <a:sy n="62" d="100"/>
        </p:scale>
        <p:origin x="3154"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C026C9-4C52-4B60-A858-A50E4BE56DA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6160113-35DB-4BB4-9269-631D6FEB5E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10D272-305C-421E-A9EF-95D63D599B42}" type="datetimeFigureOut">
              <a:rPr lang="en-US" smtClean="0"/>
              <a:t>12/7/2022</a:t>
            </a:fld>
            <a:endParaRPr lang="en-US" dirty="0"/>
          </a:p>
        </p:txBody>
      </p:sp>
      <p:sp>
        <p:nvSpPr>
          <p:cNvPr id="4" name="Footer Placeholder 3">
            <a:extLst>
              <a:ext uri="{FF2B5EF4-FFF2-40B4-BE49-F238E27FC236}">
                <a16:creationId xmlns:a16="http://schemas.microsoft.com/office/drawing/2014/main" id="{FF40E5BB-A291-4B94-8433-B9D3F16854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857D678-038E-42A6-961E-EAB034DB47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1DE7DFA-63CC-4ED7-B30E-ACF88B4B8932}" type="slidenum">
              <a:rPr lang="en-US" smtClean="0"/>
              <a:t>‹Nr.›</a:t>
            </a:fld>
            <a:endParaRPr lang="en-US" dirty="0"/>
          </a:p>
        </p:txBody>
      </p:sp>
    </p:spTree>
    <p:extLst>
      <p:ext uri="{BB962C8B-B14F-4D97-AF65-F5344CB8AC3E}">
        <p14:creationId xmlns:p14="http://schemas.microsoft.com/office/powerpoint/2010/main" val="23500912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E16E63-7886-43BC-8DD4-4F14C3DD7360}" type="datetimeFigureOut">
              <a:rPr lang="en-US" smtClean="0"/>
              <a:t>12/7/2022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8C5307-140F-447F-BCBA-BB92E3A2906B}" type="slidenum">
              <a:rPr lang="en-US" smtClean="0"/>
              <a:t>‹Nr.›</a:t>
            </a:fld>
            <a:endParaRPr lang="en-US" dirty="0"/>
          </a:p>
        </p:txBody>
      </p:sp>
    </p:spTree>
    <p:extLst>
      <p:ext uri="{BB962C8B-B14F-4D97-AF65-F5344CB8AC3E}">
        <p14:creationId xmlns:p14="http://schemas.microsoft.com/office/powerpoint/2010/main" val="1033154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4FD2957-8595-499F-896A-E9A0888D058B}"/>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Rectangle 8">
            <a:extLst>
              <a:ext uri="{FF2B5EF4-FFF2-40B4-BE49-F238E27FC236}">
                <a16:creationId xmlns:a16="http://schemas.microsoft.com/office/drawing/2014/main" id="{1C44A184-010C-483F-8B5A-3D1E7E6EF981}"/>
              </a:ext>
              <a:ext uri="{C183D7F6-B498-43B3-948B-1728B52AA6E4}">
                <adec:decorative xmlns:adec="http://schemas.microsoft.com/office/drawing/2017/decorative" val="1"/>
              </a:ext>
            </a:extLst>
          </p:cNvPr>
          <p:cNvSpPr/>
          <p:nvPr userDrawn="1"/>
        </p:nvSpPr>
        <p:spPr>
          <a:xfrm>
            <a:off x="1" y="0"/>
            <a:ext cx="8115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10" name="Title 1">
            <a:extLst>
              <a:ext uri="{FF2B5EF4-FFF2-40B4-BE49-F238E27FC236}">
                <a16:creationId xmlns:a16="http://schemas.microsoft.com/office/drawing/2014/main" id="{9582A2E2-E6DD-4321-B03A-F6C071C1BB7B}"/>
              </a:ext>
            </a:extLst>
          </p:cNvPr>
          <p:cNvSpPr>
            <a:spLocks noGrp="1"/>
          </p:cNvSpPr>
          <p:nvPr>
            <p:ph type="ctrTitle"/>
          </p:nvPr>
        </p:nvSpPr>
        <p:spPr>
          <a:xfrm>
            <a:off x="649044" y="753034"/>
            <a:ext cx="6815446" cy="3887390"/>
          </a:xfrm>
        </p:spPr>
        <p:txBody>
          <a:bodyPr anchor="t">
            <a:normAutofit/>
          </a:bodyPr>
          <a:lstStyle>
            <a:lvl1pPr>
              <a:defRPr sz="8500" spc="-20" baseline="0">
                <a:solidFill>
                  <a:schemeClr val="bg1"/>
                </a:solidFill>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D21B6D9B-E3FB-48D2-A477-5B73E2216682}"/>
              </a:ext>
            </a:extLst>
          </p:cNvPr>
          <p:cNvSpPr>
            <a:spLocks noGrp="1"/>
          </p:cNvSpPr>
          <p:nvPr>
            <p:ph type="subTitle" idx="1"/>
          </p:nvPr>
        </p:nvSpPr>
        <p:spPr>
          <a:xfrm>
            <a:off x="649045" y="4640424"/>
            <a:ext cx="6437555" cy="1303176"/>
          </a:xfrm>
        </p:spPr>
        <p:txBody>
          <a:bodyPr anchor="b">
            <a:normAutofit/>
          </a:bodyPr>
          <a:lstStyle>
            <a:lvl1pPr marL="0" indent="0">
              <a:buNone/>
              <a:defRPr sz="2800" b="1">
                <a:solidFill>
                  <a:schemeClr val="bg1"/>
                </a:solidFill>
              </a:defRPr>
            </a:lvl1pPr>
          </a:lstStyle>
          <a:p>
            <a:r>
              <a:rPr lang="en-US"/>
              <a:t>Click to edit Master subtitle style</a:t>
            </a:r>
            <a:endParaRPr lang="en-US" dirty="0"/>
          </a:p>
        </p:txBody>
      </p:sp>
      <p:sp>
        <p:nvSpPr>
          <p:cNvPr id="18" name="Picture Placeholder 16">
            <a:extLst>
              <a:ext uri="{FF2B5EF4-FFF2-40B4-BE49-F238E27FC236}">
                <a16:creationId xmlns:a16="http://schemas.microsoft.com/office/drawing/2014/main" id="{38823550-6B12-4BFD-9C91-668B623E3536}"/>
              </a:ext>
            </a:extLst>
          </p:cNvPr>
          <p:cNvSpPr>
            <a:spLocks noGrp="1"/>
          </p:cNvSpPr>
          <p:nvPr>
            <p:ph type="pic" sz="quarter" idx="13" hasCustomPrompt="1"/>
          </p:nvPr>
        </p:nvSpPr>
        <p:spPr>
          <a:xfrm>
            <a:off x="8113533" y="0"/>
            <a:ext cx="4082983" cy="6858000"/>
          </a:xfrm>
        </p:spPr>
        <p:txBody>
          <a:bodyPr/>
          <a:lstStyle>
            <a:lvl1pPr marL="0" indent="0" algn="ctr">
              <a:buNone/>
              <a:defRPr/>
            </a:lvl1pPr>
          </a:lstStyle>
          <a:p>
            <a:r>
              <a:rPr lang="en-US" dirty="0"/>
              <a:t>Click to add photo</a:t>
            </a:r>
          </a:p>
        </p:txBody>
      </p:sp>
    </p:spTree>
    <p:extLst>
      <p:ext uri="{BB962C8B-B14F-4D97-AF65-F5344CB8AC3E}">
        <p14:creationId xmlns:p14="http://schemas.microsoft.com/office/powerpoint/2010/main" val="3706224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5F516FD-E4AF-4BA2-902A-DA4674655726}"/>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07F0F480-E13D-4322-ADF4-56769DC5AFF3}"/>
              </a:ext>
            </a:extLst>
          </p:cNvPr>
          <p:cNvSpPr>
            <a:spLocks noGrp="1"/>
          </p:cNvSpPr>
          <p:nvPr>
            <p:ph type="title" hasCustomPrompt="1"/>
          </p:nvPr>
        </p:nvSpPr>
        <p:spPr>
          <a:xfrm>
            <a:off x="1249680" y="190500"/>
            <a:ext cx="10036292" cy="773776"/>
          </a:xfrm>
        </p:spPr>
        <p:txBody>
          <a:bodyPr anchor="ctr"/>
          <a:lstStyle>
            <a:lvl1pPr algn="r">
              <a:lnSpc>
                <a:spcPct val="100000"/>
              </a:lnSpc>
              <a:defRPr spc="-20" baseline="0">
                <a:solidFill>
                  <a:schemeClr val="bg1"/>
                </a:solidFill>
              </a:defRPr>
            </a:lvl1pPr>
          </a:lstStyle>
          <a:p>
            <a:r>
              <a:rPr lang="en-US" dirty="0"/>
              <a:t>Click to add title</a:t>
            </a:r>
          </a:p>
        </p:txBody>
      </p:sp>
      <p:sp>
        <p:nvSpPr>
          <p:cNvPr id="12" name="Text Placeholder 30">
            <a:extLst>
              <a:ext uri="{FF2B5EF4-FFF2-40B4-BE49-F238E27FC236}">
                <a16:creationId xmlns:a16="http://schemas.microsoft.com/office/drawing/2014/main" id="{7F0BA818-CA3B-46FD-9A79-7BDC1D9CA710}"/>
              </a:ext>
            </a:extLst>
          </p:cNvPr>
          <p:cNvSpPr>
            <a:spLocks noGrp="1"/>
          </p:cNvSpPr>
          <p:nvPr>
            <p:ph type="body" sz="quarter" idx="14" hasCustomPrompt="1"/>
          </p:nvPr>
        </p:nvSpPr>
        <p:spPr>
          <a:xfrm>
            <a:off x="1209243" y="1764139"/>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7" name="Text Placeholder 15">
            <a:extLst>
              <a:ext uri="{FF2B5EF4-FFF2-40B4-BE49-F238E27FC236}">
                <a16:creationId xmlns:a16="http://schemas.microsoft.com/office/drawing/2014/main" id="{4EAD007E-B9BB-4C9F-BDC8-127A77F0F96D}"/>
              </a:ext>
            </a:extLst>
          </p:cNvPr>
          <p:cNvSpPr>
            <a:spLocks noGrp="1"/>
          </p:cNvSpPr>
          <p:nvPr>
            <p:ph type="body" sz="quarter" idx="17" hasCustomPrompt="1"/>
          </p:nvPr>
        </p:nvSpPr>
        <p:spPr>
          <a:xfrm>
            <a:off x="1209243" y="2374900"/>
            <a:ext cx="4756714" cy="3365500"/>
          </a:xfrm>
        </p:spPr>
        <p:txBody>
          <a:bodyPr>
            <a:normAutofit/>
          </a:bodyPr>
          <a:lstStyle>
            <a:lvl1pPr>
              <a:defRPr sz="2000"/>
            </a:lvl1pPr>
          </a:lstStyle>
          <a:p>
            <a:pPr lvl="0"/>
            <a:r>
              <a:rPr lang="en-US" dirty="0"/>
              <a:t>Click to add text</a:t>
            </a:r>
          </a:p>
        </p:txBody>
      </p:sp>
      <p:sp>
        <p:nvSpPr>
          <p:cNvPr id="14" name="Text Placeholder 30">
            <a:extLst>
              <a:ext uri="{FF2B5EF4-FFF2-40B4-BE49-F238E27FC236}">
                <a16:creationId xmlns:a16="http://schemas.microsoft.com/office/drawing/2014/main" id="{9ECBA1DE-781A-4AA7-86CA-0EBE52A9B417}"/>
              </a:ext>
            </a:extLst>
          </p:cNvPr>
          <p:cNvSpPr>
            <a:spLocks noGrp="1"/>
          </p:cNvSpPr>
          <p:nvPr>
            <p:ph type="body" sz="quarter" idx="16" hasCustomPrompt="1"/>
          </p:nvPr>
        </p:nvSpPr>
        <p:spPr>
          <a:xfrm>
            <a:off x="6257467" y="1764031"/>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8" name="Text Placeholder 15">
            <a:extLst>
              <a:ext uri="{FF2B5EF4-FFF2-40B4-BE49-F238E27FC236}">
                <a16:creationId xmlns:a16="http://schemas.microsoft.com/office/drawing/2014/main" id="{53A9CA10-3BBC-41E7-A34E-C6CCFEC8205E}"/>
              </a:ext>
            </a:extLst>
          </p:cNvPr>
          <p:cNvSpPr>
            <a:spLocks noGrp="1"/>
          </p:cNvSpPr>
          <p:nvPr>
            <p:ph type="body" sz="quarter" idx="18" hasCustomPrompt="1"/>
          </p:nvPr>
        </p:nvSpPr>
        <p:spPr>
          <a:xfrm>
            <a:off x="6257467" y="2374900"/>
            <a:ext cx="4756714" cy="3365500"/>
          </a:xfrm>
        </p:spPr>
        <p:txBody>
          <a:bodyPr>
            <a:normAutofit/>
          </a:bodyPr>
          <a:lstStyle>
            <a:lvl1pPr>
              <a:defRPr sz="2000"/>
            </a:lvl1pPr>
          </a:lstStyle>
          <a:p>
            <a:pPr lvl="0"/>
            <a:r>
              <a:rPr lang="en-US" dirty="0"/>
              <a:t>Click to add text</a:t>
            </a:r>
          </a:p>
        </p:txBody>
      </p:sp>
      <p:sp>
        <p:nvSpPr>
          <p:cNvPr id="6" name="Footer Placeholder 4">
            <a:extLst>
              <a:ext uri="{FF2B5EF4-FFF2-40B4-BE49-F238E27FC236}">
                <a16:creationId xmlns:a16="http://schemas.microsoft.com/office/drawing/2014/main" id="{27F3D4E9-1171-434D-AA71-EA27F72E0D99}"/>
              </a:ext>
            </a:extLst>
          </p:cNvPr>
          <p:cNvSpPr>
            <a:spLocks noGrp="1"/>
          </p:cNvSpPr>
          <p:nvPr>
            <p:ph type="ftr" sz="quarter" idx="11"/>
          </p:nvPr>
        </p:nvSpPr>
        <p:spPr>
          <a:xfrm>
            <a:off x="201168" y="6356350"/>
            <a:ext cx="483717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7" name="Date Placeholder 3">
            <a:extLst>
              <a:ext uri="{FF2B5EF4-FFF2-40B4-BE49-F238E27FC236}">
                <a16:creationId xmlns:a16="http://schemas.microsoft.com/office/drawing/2014/main" id="{57A29A0D-15CB-4460-9435-7E7D645346A5}"/>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8" name="Slide Number Placeholder 5">
            <a:extLst>
              <a:ext uri="{FF2B5EF4-FFF2-40B4-BE49-F238E27FC236}">
                <a16:creationId xmlns:a16="http://schemas.microsoft.com/office/drawing/2014/main" id="{8B6F95C2-7834-44D3-B93B-79D944E1283C}"/>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09362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97352E-C52D-43BE-BCE2-2D71FE0353EF}"/>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7" name="Title 6">
            <a:extLst>
              <a:ext uri="{FF2B5EF4-FFF2-40B4-BE49-F238E27FC236}">
                <a16:creationId xmlns:a16="http://schemas.microsoft.com/office/drawing/2014/main" id="{92051A8D-592F-40C1-A65D-E1F17B07C94A}"/>
              </a:ext>
            </a:extLst>
          </p:cNvPr>
          <p:cNvSpPr>
            <a:spLocks noGrp="1"/>
          </p:cNvSpPr>
          <p:nvPr>
            <p:ph type="title" hasCustomPrompt="1"/>
          </p:nvPr>
        </p:nvSpPr>
        <p:spPr>
          <a:xfrm>
            <a:off x="1879600" y="183988"/>
            <a:ext cx="9406372" cy="803380"/>
          </a:xfrm>
        </p:spPr>
        <p:txBody>
          <a:bodyPr anchor="ctr"/>
          <a:lstStyle>
            <a:lvl1pPr algn="r">
              <a:lnSpc>
                <a:spcPct val="100000"/>
              </a:lnSpc>
              <a:defRPr spc="-20" baseline="0">
                <a:solidFill>
                  <a:schemeClr val="bg1"/>
                </a:solidFill>
              </a:defRPr>
            </a:lvl1pPr>
          </a:lstStyle>
          <a:p>
            <a:r>
              <a:rPr lang="en-US" dirty="0"/>
              <a:t>Click to add title</a:t>
            </a:r>
          </a:p>
        </p:txBody>
      </p:sp>
      <p:sp>
        <p:nvSpPr>
          <p:cNvPr id="8" name="Text Placeholder 30">
            <a:extLst>
              <a:ext uri="{FF2B5EF4-FFF2-40B4-BE49-F238E27FC236}">
                <a16:creationId xmlns:a16="http://schemas.microsoft.com/office/drawing/2014/main" id="{CF4C4703-C9D4-483C-8E41-17BB7193D010}"/>
              </a:ext>
            </a:extLst>
          </p:cNvPr>
          <p:cNvSpPr>
            <a:spLocks noGrp="1"/>
          </p:cNvSpPr>
          <p:nvPr>
            <p:ph type="body" sz="quarter" idx="14" hasCustomPrompt="1"/>
          </p:nvPr>
        </p:nvSpPr>
        <p:spPr>
          <a:xfrm>
            <a:off x="851300"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4" name="Text Placeholder 15">
            <a:extLst>
              <a:ext uri="{FF2B5EF4-FFF2-40B4-BE49-F238E27FC236}">
                <a16:creationId xmlns:a16="http://schemas.microsoft.com/office/drawing/2014/main" id="{7393281D-B77A-4BB8-A3E2-49E0F1259DA9}"/>
              </a:ext>
            </a:extLst>
          </p:cNvPr>
          <p:cNvSpPr>
            <a:spLocks noGrp="1"/>
          </p:cNvSpPr>
          <p:nvPr>
            <p:ph type="body" sz="quarter" idx="19" hasCustomPrompt="1"/>
          </p:nvPr>
        </p:nvSpPr>
        <p:spPr>
          <a:xfrm>
            <a:off x="851193" y="2374899"/>
            <a:ext cx="3327366" cy="3485573"/>
          </a:xfrm>
        </p:spPr>
        <p:txBody>
          <a:bodyPr>
            <a:normAutofit/>
          </a:bodyPr>
          <a:lstStyle>
            <a:lvl1pPr>
              <a:defRPr sz="2000"/>
            </a:lvl1pPr>
          </a:lstStyle>
          <a:p>
            <a:pPr lvl="0"/>
            <a:r>
              <a:rPr lang="en-US" dirty="0"/>
              <a:t>Click to add text</a:t>
            </a:r>
          </a:p>
        </p:txBody>
      </p:sp>
      <p:sp>
        <p:nvSpPr>
          <p:cNvPr id="12" name="Text Placeholder 30">
            <a:extLst>
              <a:ext uri="{FF2B5EF4-FFF2-40B4-BE49-F238E27FC236}">
                <a16:creationId xmlns:a16="http://schemas.microsoft.com/office/drawing/2014/main" id="{6B205DED-723B-48E3-AE9F-556696225CAA}"/>
              </a:ext>
            </a:extLst>
          </p:cNvPr>
          <p:cNvSpPr>
            <a:spLocks noGrp="1"/>
          </p:cNvSpPr>
          <p:nvPr>
            <p:ph type="body" sz="quarter" idx="18" hasCustomPrompt="1"/>
          </p:nvPr>
        </p:nvSpPr>
        <p:spPr>
          <a:xfrm>
            <a:off x="4432317"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5" name="Text Placeholder 15">
            <a:extLst>
              <a:ext uri="{FF2B5EF4-FFF2-40B4-BE49-F238E27FC236}">
                <a16:creationId xmlns:a16="http://schemas.microsoft.com/office/drawing/2014/main" id="{77D63D24-8466-44F3-898F-5CBC42C7681F}"/>
              </a:ext>
            </a:extLst>
          </p:cNvPr>
          <p:cNvSpPr>
            <a:spLocks noGrp="1"/>
          </p:cNvSpPr>
          <p:nvPr>
            <p:ph type="body" sz="quarter" idx="20" hasCustomPrompt="1"/>
          </p:nvPr>
        </p:nvSpPr>
        <p:spPr>
          <a:xfrm>
            <a:off x="4432317" y="2374899"/>
            <a:ext cx="3327366" cy="3485573"/>
          </a:xfrm>
        </p:spPr>
        <p:txBody>
          <a:bodyPr>
            <a:normAutofit/>
          </a:bodyPr>
          <a:lstStyle>
            <a:lvl1pPr>
              <a:defRPr sz="2000"/>
            </a:lvl1pPr>
          </a:lstStyle>
          <a:p>
            <a:pPr lvl="0"/>
            <a:r>
              <a:rPr lang="en-US" dirty="0"/>
              <a:t>Click to add text</a:t>
            </a:r>
          </a:p>
        </p:txBody>
      </p:sp>
      <p:sp>
        <p:nvSpPr>
          <p:cNvPr id="10" name="Text Placeholder 30">
            <a:extLst>
              <a:ext uri="{FF2B5EF4-FFF2-40B4-BE49-F238E27FC236}">
                <a16:creationId xmlns:a16="http://schemas.microsoft.com/office/drawing/2014/main" id="{F600D1D1-B6A8-4A4E-BC6A-897FE089CBEC}"/>
              </a:ext>
            </a:extLst>
          </p:cNvPr>
          <p:cNvSpPr>
            <a:spLocks noGrp="1"/>
          </p:cNvSpPr>
          <p:nvPr>
            <p:ph type="body" sz="quarter" idx="16" hasCustomPrompt="1"/>
          </p:nvPr>
        </p:nvSpPr>
        <p:spPr>
          <a:xfrm>
            <a:off x="8025393"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6" name="Text Placeholder 15">
            <a:extLst>
              <a:ext uri="{FF2B5EF4-FFF2-40B4-BE49-F238E27FC236}">
                <a16:creationId xmlns:a16="http://schemas.microsoft.com/office/drawing/2014/main" id="{A205F643-67E9-4E41-A65F-163C816090B9}"/>
              </a:ext>
            </a:extLst>
          </p:cNvPr>
          <p:cNvSpPr>
            <a:spLocks noGrp="1"/>
          </p:cNvSpPr>
          <p:nvPr>
            <p:ph type="body" sz="quarter" idx="21" hasCustomPrompt="1"/>
          </p:nvPr>
        </p:nvSpPr>
        <p:spPr>
          <a:xfrm>
            <a:off x="8025393" y="2374899"/>
            <a:ext cx="3327366" cy="3485573"/>
          </a:xfrm>
        </p:spPr>
        <p:txBody>
          <a:bodyPr>
            <a:normAutofit/>
          </a:bodyPr>
          <a:lstStyle>
            <a:lvl1pPr>
              <a:defRPr sz="2000"/>
            </a:lvl1pPr>
          </a:lstStyle>
          <a:p>
            <a:pPr lvl="0"/>
            <a:r>
              <a:rPr lang="en-US" dirty="0"/>
              <a:t>Click to add text</a:t>
            </a:r>
          </a:p>
        </p:txBody>
      </p:sp>
      <p:sp>
        <p:nvSpPr>
          <p:cNvPr id="2" name="Footer Placeholder 4">
            <a:extLst>
              <a:ext uri="{FF2B5EF4-FFF2-40B4-BE49-F238E27FC236}">
                <a16:creationId xmlns:a16="http://schemas.microsoft.com/office/drawing/2014/main" id="{B0EF04CC-F1B1-495C-BA2F-F28A5D9715A2}"/>
              </a:ext>
            </a:extLst>
          </p:cNvPr>
          <p:cNvSpPr>
            <a:spLocks noGrp="1"/>
          </p:cNvSpPr>
          <p:nvPr>
            <p:ph type="ftr" sz="quarter" idx="11"/>
          </p:nvPr>
        </p:nvSpPr>
        <p:spPr>
          <a:xfrm>
            <a:off x="201168" y="6356350"/>
            <a:ext cx="483717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3" name="Date Placeholder 3">
            <a:extLst>
              <a:ext uri="{FF2B5EF4-FFF2-40B4-BE49-F238E27FC236}">
                <a16:creationId xmlns:a16="http://schemas.microsoft.com/office/drawing/2014/main" id="{657B66A6-EBC5-4A75-B938-7148B7A12627}"/>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4" name="Slide Number Placeholder 5">
            <a:extLst>
              <a:ext uri="{FF2B5EF4-FFF2-40B4-BE49-F238E27FC236}">
                <a16:creationId xmlns:a16="http://schemas.microsoft.com/office/drawing/2014/main" id="{D83DD707-C769-4868-9B2F-1BF7ABBCD207}"/>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209807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4716EF3-1422-48C0-BC49-14FAC3550FCD}"/>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8" name="Rectangle 7">
            <a:extLst>
              <a:ext uri="{FF2B5EF4-FFF2-40B4-BE49-F238E27FC236}">
                <a16:creationId xmlns:a16="http://schemas.microsoft.com/office/drawing/2014/main" id="{7F2AAFDE-CB45-46CA-8961-8133FCA5F385}"/>
              </a:ext>
              <a:ext uri="{C183D7F6-B498-43B3-948B-1728B52AA6E4}">
                <adec:decorative xmlns:adec="http://schemas.microsoft.com/office/drawing/2017/decorative" val="1"/>
              </a:ext>
            </a:extLst>
          </p:cNvPr>
          <p:cNvSpPr/>
          <p:nvPr userDrawn="1"/>
        </p:nvSpPr>
        <p:spPr>
          <a:xfrm>
            <a:off x="0" y="0"/>
            <a:ext cx="40767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Title 1">
            <a:extLst>
              <a:ext uri="{FF2B5EF4-FFF2-40B4-BE49-F238E27FC236}">
                <a16:creationId xmlns:a16="http://schemas.microsoft.com/office/drawing/2014/main" id="{B209C30D-AB58-482B-B553-F71367094EB9}"/>
              </a:ext>
            </a:extLst>
          </p:cNvPr>
          <p:cNvSpPr>
            <a:spLocks noGrp="1"/>
          </p:cNvSpPr>
          <p:nvPr>
            <p:ph type="title"/>
          </p:nvPr>
        </p:nvSpPr>
        <p:spPr>
          <a:xfrm>
            <a:off x="532264" y="776941"/>
            <a:ext cx="3209008" cy="5166659"/>
          </a:xfrm>
        </p:spPr>
        <p:txBody>
          <a:bodyPr anchor="b"/>
          <a:lstStyle>
            <a:lvl1pPr>
              <a:defRPr spc="-20" baseline="0">
                <a:solidFill>
                  <a:schemeClr val="bg1"/>
                </a:solidFill>
              </a:defRPr>
            </a:lvl1pPr>
          </a:lstStyle>
          <a:p>
            <a:r>
              <a:rPr lang="en-US">
                <a:solidFill>
                  <a:srgbClr val="FFFFFF"/>
                </a:solidFill>
              </a:rPr>
              <a:t>Click to edit Master title style</a:t>
            </a:r>
            <a:endParaRPr lang="en-US" dirty="0">
              <a:solidFill>
                <a:srgbClr val="FFFFFF"/>
              </a:solidFill>
            </a:endParaRPr>
          </a:p>
        </p:txBody>
      </p:sp>
      <p:sp>
        <p:nvSpPr>
          <p:cNvPr id="13" name="Footer Placeholder 4">
            <a:extLst>
              <a:ext uri="{FF2B5EF4-FFF2-40B4-BE49-F238E27FC236}">
                <a16:creationId xmlns:a16="http://schemas.microsoft.com/office/drawing/2014/main" id="{D946F5EF-2C45-4A87-A1DD-BD2A6FB91BC5}"/>
              </a:ext>
            </a:extLst>
          </p:cNvPr>
          <p:cNvSpPr>
            <a:spLocks noGrp="1"/>
          </p:cNvSpPr>
          <p:nvPr>
            <p:ph type="ftr" sz="quarter" idx="11"/>
          </p:nvPr>
        </p:nvSpPr>
        <p:spPr>
          <a:xfrm>
            <a:off x="199277" y="6356350"/>
            <a:ext cx="3749040" cy="365125"/>
          </a:xfrm>
        </p:spPr>
        <p:txBody>
          <a:bodyPr/>
          <a:lstStyle>
            <a:lvl1pPr>
              <a:defRPr>
                <a:solidFill>
                  <a:schemeClr val="bg1"/>
                </a:solidFill>
              </a:defRPr>
            </a:lvl1pPr>
          </a:lstStyle>
          <a:p>
            <a:r>
              <a:rPr lang="en-US" dirty="0"/>
              <a:t>Presentation title</a:t>
            </a:r>
          </a:p>
        </p:txBody>
      </p:sp>
      <p:sp>
        <p:nvSpPr>
          <p:cNvPr id="19" name="Picture Placeholder 16">
            <a:extLst>
              <a:ext uri="{FF2B5EF4-FFF2-40B4-BE49-F238E27FC236}">
                <a16:creationId xmlns:a16="http://schemas.microsoft.com/office/drawing/2014/main" id="{B1A8891C-A2D4-4238-ABCE-62AB3A9121A5}"/>
              </a:ext>
            </a:extLst>
          </p:cNvPr>
          <p:cNvSpPr>
            <a:spLocks noGrp="1"/>
          </p:cNvSpPr>
          <p:nvPr>
            <p:ph type="pic" sz="quarter" idx="13" hasCustomPrompt="1"/>
          </p:nvPr>
        </p:nvSpPr>
        <p:spPr>
          <a:xfrm>
            <a:off x="4076700" y="0"/>
            <a:ext cx="4038600" cy="3429000"/>
          </a:xfrm>
        </p:spPr>
        <p:txBody>
          <a:bodyPr/>
          <a:lstStyle>
            <a:lvl1pPr marL="0" indent="0" algn="ctr">
              <a:buNone/>
              <a:defRPr/>
            </a:lvl1pPr>
          </a:lstStyle>
          <a:p>
            <a:r>
              <a:rPr lang="en-US" dirty="0"/>
              <a:t>Click to add photo</a:t>
            </a:r>
          </a:p>
        </p:txBody>
      </p:sp>
      <p:sp>
        <p:nvSpPr>
          <p:cNvPr id="20" name="Picture Placeholder 16">
            <a:extLst>
              <a:ext uri="{FF2B5EF4-FFF2-40B4-BE49-F238E27FC236}">
                <a16:creationId xmlns:a16="http://schemas.microsoft.com/office/drawing/2014/main" id="{7B51DFB6-C977-4551-BE38-57688D7FF0B7}"/>
              </a:ext>
            </a:extLst>
          </p:cNvPr>
          <p:cNvSpPr>
            <a:spLocks noGrp="1"/>
          </p:cNvSpPr>
          <p:nvPr>
            <p:ph type="pic" sz="quarter" idx="14" hasCustomPrompt="1"/>
          </p:nvPr>
        </p:nvSpPr>
        <p:spPr>
          <a:xfrm>
            <a:off x="8115300" y="0"/>
            <a:ext cx="4076701" cy="3429000"/>
          </a:xfrm>
        </p:spPr>
        <p:txBody>
          <a:bodyPr/>
          <a:lstStyle>
            <a:lvl1pPr marL="0" indent="0" algn="ctr">
              <a:buNone/>
              <a:defRPr/>
            </a:lvl1pPr>
          </a:lstStyle>
          <a:p>
            <a:r>
              <a:rPr lang="en-US" dirty="0"/>
              <a:t>Click to add photo</a:t>
            </a:r>
          </a:p>
        </p:txBody>
      </p:sp>
      <p:sp>
        <p:nvSpPr>
          <p:cNvPr id="24" name="Text Placeholder 21">
            <a:extLst>
              <a:ext uri="{FF2B5EF4-FFF2-40B4-BE49-F238E27FC236}">
                <a16:creationId xmlns:a16="http://schemas.microsoft.com/office/drawing/2014/main" id="{DFCFAED4-0A56-424D-BF74-4051B0BDA9A6}"/>
              </a:ext>
            </a:extLst>
          </p:cNvPr>
          <p:cNvSpPr>
            <a:spLocks noGrp="1"/>
          </p:cNvSpPr>
          <p:nvPr>
            <p:ph type="body" sz="quarter" idx="15" hasCustomPrompt="1"/>
          </p:nvPr>
        </p:nvSpPr>
        <p:spPr>
          <a:xfrm>
            <a:off x="4864100" y="3841750"/>
            <a:ext cx="6599238" cy="2296083"/>
          </a:xfrm>
        </p:spPr>
        <p:txBody>
          <a:bodyPr>
            <a:normAutofit/>
          </a:bodyPr>
          <a:lstStyle>
            <a:lvl1pPr marL="342900" indent="-342900">
              <a:buFont typeface="Arial" panose="020B0604020202020204" pitchFamily="34" charset="0"/>
              <a:buChar char="•"/>
              <a:defRPr sz="2000"/>
            </a:lvl1pPr>
          </a:lstStyle>
          <a:p>
            <a:pPr lvl="0"/>
            <a:r>
              <a:rPr lang="en-US" dirty="0"/>
              <a:t>Click to add text</a:t>
            </a:r>
          </a:p>
        </p:txBody>
      </p:sp>
      <p:sp>
        <p:nvSpPr>
          <p:cNvPr id="14" name="Date Placeholder 3">
            <a:extLst>
              <a:ext uri="{FF2B5EF4-FFF2-40B4-BE49-F238E27FC236}">
                <a16:creationId xmlns:a16="http://schemas.microsoft.com/office/drawing/2014/main" id="{9188F17E-DD3B-4CCC-957F-5A6914488466}"/>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5" name="Slide Number Placeholder 5">
            <a:extLst>
              <a:ext uri="{FF2B5EF4-FFF2-40B4-BE49-F238E27FC236}">
                <a16:creationId xmlns:a16="http://schemas.microsoft.com/office/drawing/2014/main" id="{2A0235C7-971D-4E52-B991-EFA44A9AFC33}"/>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643672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3698AF-A86A-4D69-8272-76C9C1914A3B}"/>
              </a:ext>
              <a:ext uri="{C183D7F6-B498-43B3-948B-1728B52AA6E4}">
                <adec:decorative xmlns:adec="http://schemas.microsoft.com/office/drawing/2017/decorative" val="1"/>
              </a:ext>
            </a:extLst>
          </p:cNvPr>
          <p:cNvSpPr/>
          <p:nvPr userDrawn="1"/>
        </p:nvSpPr>
        <p:spPr>
          <a:xfrm>
            <a:off x="0" y="0"/>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F9E2DC86-4009-449C-8F4E-779A8C762B26}"/>
              </a:ext>
            </a:extLst>
          </p:cNvPr>
          <p:cNvSpPr>
            <a:spLocks noGrp="1"/>
          </p:cNvSpPr>
          <p:nvPr>
            <p:ph type="title"/>
          </p:nvPr>
        </p:nvSpPr>
        <p:spPr>
          <a:xfrm>
            <a:off x="649045" y="365124"/>
            <a:ext cx="9523655" cy="1501327"/>
          </a:xfrm>
        </p:spPr>
        <p:txBody>
          <a:bodyPr/>
          <a:lstStyle>
            <a:lvl1pPr>
              <a:defRPr spc="-20" baseline="0">
                <a:solidFill>
                  <a:schemeClr val="bg1"/>
                </a:solidFill>
              </a:defRPr>
            </a:lvl1pPr>
          </a:lstStyle>
          <a:p>
            <a:r>
              <a:rPr lang="en-US">
                <a:solidFill>
                  <a:srgbClr val="FFFFFF"/>
                </a:solidFill>
              </a:rPr>
              <a:t>Click to edit Master title style</a:t>
            </a:r>
            <a:endParaRPr lang="en-US" dirty="0">
              <a:solidFill>
                <a:srgbClr val="FFFFFF"/>
              </a:solidFill>
            </a:endParaRPr>
          </a:p>
        </p:txBody>
      </p:sp>
      <p:sp>
        <p:nvSpPr>
          <p:cNvPr id="12" name="Picture Placeholder 10">
            <a:extLst>
              <a:ext uri="{FF2B5EF4-FFF2-40B4-BE49-F238E27FC236}">
                <a16:creationId xmlns:a16="http://schemas.microsoft.com/office/drawing/2014/main" id="{671630E1-6506-4E93-BB6A-0604E0D04932}"/>
              </a:ext>
            </a:extLst>
          </p:cNvPr>
          <p:cNvSpPr>
            <a:spLocks noGrp="1"/>
          </p:cNvSpPr>
          <p:nvPr>
            <p:ph type="pic" sz="quarter" idx="13" hasCustomPrompt="1"/>
          </p:nvPr>
        </p:nvSpPr>
        <p:spPr>
          <a:xfrm>
            <a:off x="0" y="2286000"/>
            <a:ext cx="5067300" cy="4572000"/>
          </a:xfrm>
        </p:spPr>
        <p:txBody>
          <a:bodyPr/>
          <a:lstStyle>
            <a:lvl1pPr marL="0" indent="0" algn="ctr">
              <a:buNone/>
              <a:defRPr/>
            </a:lvl1pPr>
          </a:lstStyle>
          <a:p>
            <a:r>
              <a:rPr lang="en-US" dirty="0"/>
              <a:t>Click to add photo</a:t>
            </a:r>
          </a:p>
        </p:txBody>
      </p:sp>
      <p:sp>
        <p:nvSpPr>
          <p:cNvPr id="7" name="Footer Placeholder 4">
            <a:extLst>
              <a:ext uri="{FF2B5EF4-FFF2-40B4-BE49-F238E27FC236}">
                <a16:creationId xmlns:a16="http://schemas.microsoft.com/office/drawing/2014/main" id="{51BAB65B-02AF-4992-85D0-8E98AB1BD965}"/>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r>
              <a:rPr lang="en-US" dirty="0">
                <a:effectLst>
                  <a:outerShdw blurRad="38100" dist="38100" dir="2700000" algn="tl">
                    <a:srgbClr val="000000">
                      <a:alpha val="43137"/>
                    </a:srgbClr>
                  </a:outerShdw>
                </a:effectLst>
              </a:rPr>
              <a:t>Presentation title</a:t>
            </a:r>
          </a:p>
        </p:txBody>
      </p:sp>
      <p:sp>
        <p:nvSpPr>
          <p:cNvPr id="6" name="Content Placeholder 2">
            <a:extLst>
              <a:ext uri="{FF2B5EF4-FFF2-40B4-BE49-F238E27FC236}">
                <a16:creationId xmlns:a16="http://schemas.microsoft.com/office/drawing/2014/main" id="{CFE115BC-4A4C-4385-82D5-106D1FAC359A}"/>
              </a:ext>
            </a:extLst>
          </p:cNvPr>
          <p:cNvSpPr>
            <a:spLocks noGrp="1"/>
          </p:cNvSpPr>
          <p:nvPr>
            <p:ph idx="1"/>
          </p:nvPr>
        </p:nvSpPr>
        <p:spPr>
          <a:xfrm>
            <a:off x="5819887" y="2899186"/>
            <a:ext cx="5610113" cy="3284359"/>
          </a:xfrm>
        </p:spPr>
        <p:txBody>
          <a:bodyPr>
            <a:normAutofit/>
          </a:bodyPr>
          <a:lstStyle>
            <a:lvl1pPr marL="0" indent="0">
              <a:buNone/>
              <a:defRPr/>
            </a:lvl1pPr>
          </a:lstStyle>
          <a:p>
            <a:pPr lvl="0"/>
            <a:r>
              <a:rPr lang="en-US"/>
              <a:t>Click to edit Master text styles</a:t>
            </a:r>
          </a:p>
        </p:txBody>
      </p:sp>
      <p:sp>
        <p:nvSpPr>
          <p:cNvPr id="8" name="Date Placeholder 3">
            <a:extLst>
              <a:ext uri="{FF2B5EF4-FFF2-40B4-BE49-F238E27FC236}">
                <a16:creationId xmlns:a16="http://schemas.microsoft.com/office/drawing/2014/main" id="{5CD3EB2B-80EF-4DC6-B2B6-F4B568443970}"/>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9" name="Slide Number Placeholder 5">
            <a:extLst>
              <a:ext uri="{FF2B5EF4-FFF2-40B4-BE49-F238E27FC236}">
                <a16:creationId xmlns:a16="http://schemas.microsoft.com/office/drawing/2014/main" id="{3DC3E33A-8A0A-4767-A4D9-CD8956379305}"/>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6D940D-6D44-4DF9-9322-B4B11F7EDCD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799930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EB31F-C5DF-49FF-8DEA-86AC0C1860A0}"/>
              </a:ext>
              <a:ext uri="{C183D7F6-B498-43B3-948B-1728B52AA6E4}">
                <adec:decorative xmlns:adec="http://schemas.microsoft.com/office/drawing/2017/decorative" val="1"/>
              </a:ext>
            </a:extLst>
          </p:cNvPr>
          <p:cNvSpPr/>
          <p:nvPr userDrawn="1"/>
        </p:nvSpPr>
        <p:spPr>
          <a:xfrm>
            <a:off x="1" y="0"/>
            <a:ext cx="7086599" cy="4533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ACFE912F-46EC-49B0-9C9A-DE9CBDF9FBBF}"/>
              </a:ext>
            </a:extLst>
          </p:cNvPr>
          <p:cNvSpPr>
            <a:spLocks noGrp="1"/>
          </p:cNvSpPr>
          <p:nvPr>
            <p:ph type="ctrTitle"/>
          </p:nvPr>
        </p:nvSpPr>
        <p:spPr>
          <a:xfrm>
            <a:off x="649045" y="753035"/>
            <a:ext cx="5945393" cy="2366683"/>
          </a:xfrm>
        </p:spPr>
        <p:txBody>
          <a:bodyPr>
            <a:normAutofit/>
          </a:bodyPr>
          <a:lstStyle>
            <a:lvl1pPr>
              <a:defRPr spc="-20" baseline="0">
                <a:solidFill>
                  <a:schemeClr val="bg1"/>
                </a:solidFill>
              </a:defRPr>
            </a:lvl1pPr>
          </a:lstStyle>
          <a:p>
            <a:r>
              <a:rPr lang="en-US" sz="6000"/>
              <a:t>Click to edit Master title style</a:t>
            </a:r>
            <a:endParaRPr lang="en-US" sz="6000" dirty="0"/>
          </a:p>
        </p:txBody>
      </p:sp>
      <p:sp>
        <p:nvSpPr>
          <p:cNvPr id="5" name="Subtitle 2">
            <a:extLst>
              <a:ext uri="{FF2B5EF4-FFF2-40B4-BE49-F238E27FC236}">
                <a16:creationId xmlns:a16="http://schemas.microsoft.com/office/drawing/2014/main" id="{9BF32D81-1E24-45B8-A09D-EEAD404D8F31}"/>
              </a:ext>
            </a:extLst>
          </p:cNvPr>
          <p:cNvSpPr>
            <a:spLocks noGrp="1"/>
          </p:cNvSpPr>
          <p:nvPr>
            <p:ph type="subTitle" idx="1"/>
          </p:nvPr>
        </p:nvSpPr>
        <p:spPr>
          <a:xfrm>
            <a:off x="649045" y="3075868"/>
            <a:ext cx="5945393" cy="1108335"/>
          </a:xfrm>
        </p:spPr>
        <p:txBody>
          <a:bodyPr>
            <a:normAutofit/>
          </a:bodyPr>
          <a:lstStyle>
            <a:lvl1pPr marL="0" indent="0">
              <a:buNone/>
              <a:defRPr sz="2400">
                <a:solidFill>
                  <a:schemeClr val="bg1"/>
                </a:solidFill>
              </a:defRPr>
            </a:lvl1pPr>
          </a:lstStyle>
          <a:p>
            <a:r>
              <a:rPr lang="en-US"/>
              <a:t>Click to edit Master subtitle style</a:t>
            </a:r>
            <a:endParaRPr lang="en-US" dirty="0"/>
          </a:p>
        </p:txBody>
      </p:sp>
      <p:sp>
        <p:nvSpPr>
          <p:cNvPr id="16" name="Picture Placeholder 15">
            <a:extLst>
              <a:ext uri="{FF2B5EF4-FFF2-40B4-BE49-F238E27FC236}">
                <a16:creationId xmlns:a16="http://schemas.microsoft.com/office/drawing/2014/main" id="{9F9C7900-0694-4FDF-B29C-24016C0B9C60}"/>
              </a:ext>
            </a:extLst>
          </p:cNvPr>
          <p:cNvSpPr>
            <a:spLocks noGrp="1"/>
          </p:cNvSpPr>
          <p:nvPr>
            <p:ph type="pic" sz="quarter" idx="14" hasCustomPrompt="1"/>
          </p:nvPr>
        </p:nvSpPr>
        <p:spPr>
          <a:xfrm>
            <a:off x="0" y="4533900"/>
            <a:ext cx="7086598" cy="2324100"/>
          </a:xfrm>
        </p:spPr>
        <p:txBody>
          <a:bodyPr/>
          <a:lstStyle>
            <a:lvl1pPr marL="0" indent="0" algn="l">
              <a:buNone/>
              <a:defRPr/>
            </a:lvl1pPr>
          </a:lstStyle>
          <a:p>
            <a:r>
              <a:rPr lang="en-US" dirty="0"/>
              <a:t>Click to add photo</a:t>
            </a:r>
          </a:p>
        </p:txBody>
      </p:sp>
      <p:sp>
        <p:nvSpPr>
          <p:cNvPr id="8" name="Footer Placeholder 4">
            <a:extLst>
              <a:ext uri="{FF2B5EF4-FFF2-40B4-BE49-F238E27FC236}">
                <a16:creationId xmlns:a16="http://schemas.microsoft.com/office/drawing/2014/main" id="{52F1BABA-5C8C-4693-BD5A-974A171125F5}"/>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Presentation title</a:t>
            </a:r>
          </a:p>
        </p:txBody>
      </p:sp>
      <p:sp>
        <p:nvSpPr>
          <p:cNvPr id="14" name="Picture Placeholder 12">
            <a:extLst>
              <a:ext uri="{FF2B5EF4-FFF2-40B4-BE49-F238E27FC236}">
                <a16:creationId xmlns:a16="http://schemas.microsoft.com/office/drawing/2014/main" id="{D71BA6F2-2182-4910-8DA6-71E5AB274588}"/>
              </a:ext>
            </a:extLst>
          </p:cNvPr>
          <p:cNvSpPr>
            <a:spLocks noGrp="1"/>
          </p:cNvSpPr>
          <p:nvPr>
            <p:ph type="pic" sz="quarter" idx="13" hasCustomPrompt="1"/>
          </p:nvPr>
        </p:nvSpPr>
        <p:spPr>
          <a:xfrm>
            <a:off x="7086600" y="0"/>
            <a:ext cx="5105400" cy="4533900"/>
          </a:xfrm>
        </p:spPr>
        <p:txBody>
          <a:bodyPr/>
          <a:lstStyle>
            <a:lvl1pPr marL="0" indent="0" algn="ctr">
              <a:buNone/>
              <a:defRPr/>
            </a:lvl1pPr>
          </a:lstStyle>
          <a:p>
            <a:r>
              <a:rPr lang="en-US" dirty="0"/>
              <a:t>Click to add photo</a:t>
            </a:r>
          </a:p>
        </p:txBody>
      </p:sp>
      <p:sp>
        <p:nvSpPr>
          <p:cNvPr id="17" name="Picture Placeholder 15">
            <a:extLst>
              <a:ext uri="{FF2B5EF4-FFF2-40B4-BE49-F238E27FC236}">
                <a16:creationId xmlns:a16="http://schemas.microsoft.com/office/drawing/2014/main" id="{83DCD7D2-7B94-48E9-9DCA-E72E1BCE4375}"/>
              </a:ext>
            </a:extLst>
          </p:cNvPr>
          <p:cNvSpPr>
            <a:spLocks noGrp="1"/>
          </p:cNvSpPr>
          <p:nvPr>
            <p:ph type="pic" sz="quarter" idx="15" hasCustomPrompt="1"/>
          </p:nvPr>
        </p:nvSpPr>
        <p:spPr>
          <a:xfrm>
            <a:off x="7086598" y="4533900"/>
            <a:ext cx="5105402" cy="2324100"/>
          </a:xfrm>
        </p:spPr>
        <p:txBody>
          <a:bodyPr/>
          <a:lstStyle>
            <a:lvl1pPr marL="0" indent="0">
              <a:buNone/>
              <a:defRPr/>
            </a:lvl1pPr>
          </a:lstStyle>
          <a:p>
            <a:r>
              <a:rPr lang="en-US" dirty="0"/>
              <a:t>Click to add photo</a:t>
            </a:r>
          </a:p>
        </p:txBody>
      </p:sp>
      <p:sp>
        <p:nvSpPr>
          <p:cNvPr id="10" name="Date Placeholder 3">
            <a:extLst>
              <a:ext uri="{FF2B5EF4-FFF2-40B4-BE49-F238E27FC236}">
                <a16:creationId xmlns:a16="http://schemas.microsoft.com/office/drawing/2014/main" id="{94253B29-520A-4014-A821-4F52F57CBC62}"/>
              </a:ext>
            </a:extLst>
          </p:cNvPr>
          <p:cNvSpPr>
            <a:spLocks noGrp="1"/>
          </p:cNvSpPr>
          <p:nvPr>
            <p:ph type="dt" sz="half" idx="10"/>
          </p:nvPr>
        </p:nvSpPr>
        <p:spPr>
          <a:xfrm>
            <a:off x="7013448" y="6355080"/>
            <a:ext cx="4352544"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20XX</a:t>
            </a:r>
          </a:p>
        </p:txBody>
      </p:sp>
      <p:sp>
        <p:nvSpPr>
          <p:cNvPr id="11" name="Slide Number Placeholder 5">
            <a:extLst>
              <a:ext uri="{FF2B5EF4-FFF2-40B4-BE49-F238E27FC236}">
                <a16:creationId xmlns:a16="http://schemas.microsoft.com/office/drawing/2014/main" id="{46B60DEE-1456-46C0-A3E5-4CAF3E128D5B}"/>
              </a:ext>
            </a:extLst>
          </p:cNvPr>
          <p:cNvSpPr>
            <a:spLocks noGrp="1"/>
          </p:cNvSpPr>
          <p:nvPr>
            <p:ph type="sldNum" sz="quarter" idx="12"/>
          </p:nvPr>
        </p:nvSpPr>
        <p:spPr>
          <a:xfrm>
            <a:off x="11365992" y="6356350"/>
            <a:ext cx="630936" cy="365125"/>
          </a:xfrm>
        </p:spPr>
        <p:txBody>
          <a:bodyPr/>
          <a:lstStyle>
            <a:lvl1pPr>
              <a:defRPr>
                <a:solidFill>
                  <a:schemeClr val="bg1"/>
                </a:solidFill>
              </a:defRPr>
            </a:lvl1pPr>
          </a:lstStyle>
          <a:p>
            <a:pPr>
              <a:defRPr/>
            </a:pPr>
            <a:fld id="{2722F022-211C-4882-844C-086FEA6806AA}" type="slidenum">
              <a:rPr lang="en-US" smtClean="0">
                <a:effectLst>
                  <a:outerShdw blurRad="38100" dist="38100" dir="2700000" algn="tl">
                    <a:srgbClr val="000000">
                      <a:alpha val="43137"/>
                    </a:srgbClr>
                  </a:outerShdw>
                </a:effectLst>
              </a:rPr>
              <a:pPr>
                <a:defRPr/>
              </a:pPr>
              <a:t>‹Nr.›</a:t>
            </a:fld>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78407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F4DD58-525D-4728-A769-9F38711D57DA}"/>
              </a:ext>
              <a:ext uri="{C183D7F6-B498-43B3-948B-1728B52AA6E4}">
                <adec:decorative xmlns:adec="http://schemas.microsoft.com/office/drawing/2017/decorative" val="1"/>
              </a:ext>
            </a:extLst>
          </p:cNvPr>
          <p:cNvSpPr/>
          <p:nvPr userDrawn="1"/>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C1F862FE-7A72-432B-9888-FB389D35BDF2}"/>
              </a:ext>
            </a:extLst>
          </p:cNvPr>
          <p:cNvSpPr>
            <a:spLocks noGrp="1"/>
          </p:cNvSpPr>
          <p:nvPr>
            <p:ph type="title" hasCustomPrompt="1"/>
          </p:nvPr>
        </p:nvSpPr>
        <p:spPr>
          <a:xfrm>
            <a:off x="331788" y="875030"/>
            <a:ext cx="2384425" cy="5068570"/>
          </a:xfrm>
        </p:spPr>
        <p:txBody>
          <a:bodyPr/>
          <a:lstStyle>
            <a:lvl1pPr>
              <a:lnSpc>
                <a:spcPct val="100000"/>
              </a:lnSpc>
              <a:defRPr spc="-20" baseline="0">
                <a:solidFill>
                  <a:schemeClr val="bg1"/>
                </a:solidFill>
              </a:defRPr>
            </a:lvl1pPr>
          </a:lstStyle>
          <a:p>
            <a:r>
              <a:rPr lang="en-US" dirty="0"/>
              <a:t>Click  to add text</a:t>
            </a:r>
          </a:p>
        </p:txBody>
      </p:sp>
      <p:sp>
        <p:nvSpPr>
          <p:cNvPr id="13" name="Footer Placeholder 4">
            <a:extLst>
              <a:ext uri="{FF2B5EF4-FFF2-40B4-BE49-F238E27FC236}">
                <a16:creationId xmlns:a16="http://schemas.microsoft.com/office/drawing/2014/main" id="{A256B58A-EC2F-48AB-BF2D-AB678AF0C027}"/>
              </a:ext>
            </a:extLst>
          </p:cNvPr>
          <p:cNvSpPr>
            <a:spLocks noGrp="1"/>
          </p:cNvSpPr>
          <p:nvPr>
            <p:ph type="ftr" sz="quarter" idx="11"/>
          </p:nvPr>
        </p:nvSpPr>
        <p:spPr>
          <a:xfrm>
            <a:off x="199277" y="6356350"/>
            <a:ext cx="2771138" cy="365125"/>
          </a:xfrm>
        </p:spPr>
        <p:txBody>
          <a:bodyPr/>
          <a:lstStyle>
            <a:lvl1pPr>
              <a:defRPr>
                <a:solidFill>
                  <a:schemeClr val="bg1"/>
                </a:solidFill>
              </a:defRPr>
            </a:lvl1pPr>
          </a:lstStyle>
          <a:p>
            <a:pPr>
              <a:defRPr/>
            </a:pPr>
            <a:r>
              <a:rPr lang="en-US" dirty="0"/>
              <a:t>Presentation title</a:t>
            </a:r>
          </a:p>
        </p:txBody>
      </p:sp>
      <p:sp>
        <p:nvSpPr>
          <p:cNvPr id="3" name="Content Placeholder 2">
            <a:extLst>
              <a:ext uri="{FF2B5EF4-FFF2-40B4-BE49-F238E27FC236}">
                <a16:creationId xmlns:a16="http://schemas.microsoft.com/office/drawing/2014/main" id="{99D33DA1-34CB-434E-99AF-EA31D28A1941}"/>
              </a:ext>
            </a:extLst>
          </p:cNvPr>
          <p:cNvSpPr>
            <a:spLocks noGrp="1"/>
          </p:cNvSpPr>
          <p:nvPr>
            <p:ph sz="quarter" idx="14" hasCustomPrompt="1"/>
          </p:nvPr>
        </p:nvSpPr>
        <p:spPr>
          <a:xfrm>
            <a:off x="3302000" y="876300"/>
            <a:ext cx="8607425" cy="4749800"/>
          </a:xfrm>
        </p:spPr>
        <p:txBody>
          <a:bodyPr/>
          <a:lstStyle>
            <a:lvl1pPr>
              <a:defRPr/>
            </a:lvl1pPr>
          </a:lstStyle>
          <a:p>
            <a:pPr lvl="0"/>
            <a:r>
              <a:rPr lang="en-US" dirty="0"/>
              <a:t>Click to add content</a:t>
            </a:r>
          </a:p>
        </p:txBody>
      </p:sp>
      <p:sp>
        <p:nvSpPr>
          <p:cNvPr id="14" name="Date Placeholder 3">
            <a:extLst>
              <a:ext uri="{FF2B5EF4-FFF2-40B4-BE49-F238E27FC236}">
                <a16:creationId xmlns:a16="http://schemas.microsoft.com/office/drawing/2014/main" id="{DB48D9BB-04DF-4542-8DF6-C4C78753805D}"/>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5" name="Slide Number Placeholder 5">
            <a:extLst>
              <a:ext uri="{FF2B5EF4-FFF2-40B4-BE49-F238E27FC236}">
                <a16:creationId xmlns:a16="http://schemas.microsoft.com/office/drawing/2014/main" id="{F22742E1-6009-4FFB-A391-37B987F53002}"/>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589216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3FEABB-56CC-491D-830B-02C0466DABB6}"/>
              </a:ext>
              <a:ext uri="{C183D7F6-B498-43B3-948B-1728B52AA6E4}">
                <adec:decorative xmlns:adec="http://schemas.microsoft.com/office/drawing/2017/decorative" val="1"/>
              </a:ext>
            </a:extLst>
          </p:cNvPr>
          <p:cNvSpPr/>
          <p:nvPr userDrawn="1"/>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34F3EF5A-453C-4D68-BA86-2FB1DE61C17C}"/>
              </a:ext>
            </a:extLst>
          </p:cNvPr>
          <p:cNvSpPr>
            <a:spLocks noGrp="1"/>
          </p:cNvSpPr>
          <p:nvPr>
            <p:ph type="title" hasCustomPrompt="1"/>
          </p:nvPr>
        </p:nvSpPr>
        <p:spPr>
          <a:xfrm>
            <a:off x="331787" y="996950"/>
            <a:ext cx="2384425" cy="4946650"/>
          </a:xfrm>
        </p:spPr>
        <p:txBody>
          <a:bodyPr/>
          <a:lstStyle>
            <a:lvl1pPr>
              <a:lnSpc>
                <a:spcPct val="100000"/>
              </a:lnSpc>
              <a:defRPr spc="-20" baseline="0">
                <a:solidFill>
                  <a:schemeClr val="bg1"/>
                </a:solidFill>
              </a:defRPr>
            </a:lvl1pPr>
          </a:lstStyle>
          <a:p>
            <a:r>
              <a:rPr lang="en-US" dirty="0"/>
              <a:t>Click  to add text</a:t>
            </a:r>
          </a:p>
        </p:txBody>
      </p:sp>
      <p:sp>
        <p:nvSpPr>
          <p:cNvPr id="9" name="Footer Placeholder 4">
            <a:extLst>
              <a:ext uri="{FF2B5EF4-FFF2-40B4-BE49-F238E27FC236}">
                <a16:creationId xmlns:a16="http://schemas.microsoft.com/office/drawing/2014/main" id="{59321BA0-41E1-404D-9063-DF281D1865F3}"/>
              </a:ext>
            </a:extLst>
          </p:cNvPr>
          <p:cNvSpPr>
            <a:spLocks noGrp="1"/>
          </p:cNvSpPr>
          <p:nvPr>
            <p:ph type="ftr" sz="quarter" idx="11"/>
          </p:nvPr>
        </p:nvSpPr>
        <p:spPr>
          <a:xfrm>
            <a:off x="199277" y="6356350"/>
            <a:ext cx="2771138" cy="365125"/>
          </a:xfrm>
        </p:spPr>
        <p:txBody>
          <a:bodyPr/>
          <a:lstStyle>
            <a:lvl1pPr>
              <a:defRPr>
                <a:solidFill>
                  <a:schemeClr val="bg1"/>
                </a:solidFill>
              </a:defRPr>
            </a:lvl1pPr>
          </a:lstStyle>
          <a:p>
            <a:pPr>
              <a:defRPr/>
            </a:pPr>
            <a:r>
              <a:rPr lang="en-US" dirty="0"/>
              <a:t>Presentation title</a:t>
            </a:r>
          </a:p>
        </p:txBody>
      </p:sp>
      <p:sp>
        <p:nvSpPr>
          <p:cNvPr id="3" name="Content Placeholder 2">
            <a:extLst>
              <a:ext uri="{FF2B5EF4-FFF2-40B4-BE49-F238E27FC236}">
                <a16:creationId xmlns:a16="http://schemas.microsoft.com/office/drawing/2014/main" id="{3671CEA4-8F84-4893-8A45-28DB0AE2068C}"/>
              </a:ext>
            </a:extLst>
          </p:cNvPr>
          <p:cNvSpPr>
            <a:spLocks noGrp="1"/>
          </p:cNvSpPr>
          <p:nvPr>
            <p:ph sz="quarter" idx="14" hasCustomPrompt="1"/>
          </p:nvPr>
        </p:nvSpPr>
        <p:spPr>
          <a:xfrm>
            <a:off x="3422650" y="996950"/>
            <a:ext cx="8367713" cy="4545013"/>
          </a:xfrm>
        </p:spPr>
        <p:txBody>
          <a:bodyPr/>
          <a:lstStyle>
            <a:lvl1pPr>
              <a:defRPr/>
            </a:lvl1pPr>
          </a:lstStyle>
          <a:p>
            <a:pPr lvl="0"/>
            <a:r>
              <a:rPr lang="en-US" dirty="0"/>
              <a:t>Click to add content</a:t>
            </a:r>
          </a:p>
        </p:txBody>
      </p:sp>
      <p:sp>
        <p:nvSpPr>
          <p:cNvPr id="10" name="Date Placeholder 3">
            <a:extLst>
              <a:ext uri="{FF2B5EF4-FFF2-40B4-BE49-F238E27FC236}">
                <a16:creationId xmlns:a16="http://schemas.microsoft.com/office/drawing/2014/main" id="{C99D2EA6-8453-4240-88D1-460E269D8884}"/>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1" name="Slide Number Placeholder 5">
            <a:extLst>
              <a:ext uri="{FF2B5EF4-FFF2-40B4-BE49-F238E27FC236}">
                <a16:creationId xmlns:a16="http://schemas.microsoft.com/office/drawing/2014/main" id="{02DD4984-9B40-488F-B903-2E0419551F49}"/>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773759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6" name="Picture Placeholder 22">
            <a:extLst>
              <a:ext uri="{FF2B5EF4-FFF2-40B4-BE49-F238E27FC236}">
                <a16:creationId xmlns:a16="http://schemas.microsoft.com/office/drawing/2014/main" id="{AD3C5B21-C400-4C50-8684-59543CDC43F2}"/>
              </a:ext>
            </a:extLst>
          </p:cNvPr>
          <p:cNvSpPr>
            <a:spLocks noGrp="1"/>
          </p:cNvSpPr>
          <p:nvPr>
            <p:ph type="pic" sz="quarter" idx="13" hasCustomPrompt="1"/>
          </p:nvPr>
        </p:nvSpPr>
        <p:spPr>
          <a:xfrm>
            <a:off x="-2" y="0"/>
            <a:ext cx="12192000" cy="6858000"/>
          </a:xfrm>
          <a:noFill/>
        </p:spPr>
        <p:txBody>
          <a:bodyPr/>
          <a:lstStyle>
            <a:lvl1pPr marL="0" indent="0" algn="ctr">
              <a:buNone/>
              <a:defRPr/>
            </a:lvl1pPr>
          </a:lstStyle>
          <a:p>
            <a:r>
              <a:rPr lang="en-US" dirty="0"/>
              <a:t>Click to add photo</a:t>
            </a:r>
          </a:p>
        </p:txBody>
      </p:sp>
      <p:sp>
        <p:nvSpPr>
          <p:cNvPr id="17" name="Title 1">
            <a:extLst>
              <a:ext uri="{FF2B5EF4-FFF2-40B4-BE49-F238E27FC236}">
                <a16:creationId xmlns:a16="http://schemas.microsoft.com/office/drawing/2014/main" id="{F81B040C-8943-4433-BFE9-AFB1F7C9ED4F}"/>
              </a:ext>
            </a:extLst>
          </p:cNvPr>
          <p:cNvSpPr>
            <a:spLocks noGrp="1"/>
          </p:cNvSpPr>
          <p:nvPr>
            <p:ph type="ctrTitle"/>
          </p:nvPr>
        </p:nvSpPr>
        <p:spPr>
          <a:xfrm>
            <a:off x="1177636" y="-2"/>
            <a:ext cx="11014364" cy="4100947"/>
          </a:xfrm>
          <a:gradFill>
            <a:gsLst>
              <a:gs pos="77000">
                <a:srgbClr val="000000">
                  <a:alpha val="30000"/>
                </a:srgbClr>
              </a:gs>
              <a:gs pos="38000">
                <a:srgbClr val="000000">
                  <a:alpha val="20000"/>
                </a:srgbClr>
              </a:gs>
              <a:gs pos="0">
                <a:srgbClr val="000000">
                  <a:alpha val="0"/>
                </a:srgbClr>
              </a:gs>
              <a:gs pos="20000">
                <a:srgbClr val="000000">
                  <a:alpha val="0"/>
                </a:srgbClr>
              </a:gs>
              <a:gs pos="100000">
                <a:srgbClr val="000000">
                  <a:alpha val="30000"/>
                </a:srgbClr>
              </a:gs>
            </a:gsLst>
            <a:lin ang="21594000" scaled="0"/>
          </a:gradFill>
        </p:spPr>
        <p:txBody>
          <a:bodyPr rIns="731520">
            <a:normAutofit/>
          </a:bodyPr>
          <a:lstStyle>
            <a:lvl1pPr algn="r">
              <a:defRPr sz="6000">
                <a:solidFill>
                  <a:schemeClr val="bg1"/>
                </a:solidFill>
              </a:defRPr>
            </a:lvl1pPr>
          </a:lstStyle>
          <a:p>
            <a:pPr algn="r"/>
            <a:r>
              <a:rPr lang="en-US">
                <a:solidFill>
                  <a:srgbClr val="FFFFFF"/>
                </a:solidFill>
                <a:effectLst>
                  <a:outerShdw blurRad="38100" dist="38100" dir="2700000" algn="tl">
                    <a:srgbClr val="000000">
                      <a:alpha val="43137"/>
                    </a:srgbClr>
                  </a:outerShdw>
                </a:effectLst>
              </a:rPr>
              <a:t>Click to edit Master title style</a:t>
            </a:r>
            <a:endParaRPr lang="en-US" dirty="0">
              <a:solidFill>
                <a:srgbClr val="FFFFFF"/>
              </a:solidFill>
              <a:effectLst>
                <a:outerShdw blurRad="38100" dist="38100" dir="2700000" algn="tl">
                  <a:srgbClr val="000000">
                    <a:alpha val="43137"/>
                  </a:srgbClr>
                </a:outerShdw>
              </a:effectLst>
            </a:endParaRPr>
          </a:p>
        </p:txBody>
      </p:sp>
      <p:sp>
        <p:nvSpPr>
          <p:cNvPr id="18" name="Subtitle 2">
            <a:extLst>
              <a:ext uri="{FF2B5EF4-FFF2-40B4-BE49-F238E27FC236}">
                <a16:creationId xmlns:a16="http://schemas.microsoft.com/office/drawing/2014/main" id="{741A6711-44B3-4723-90E5-802B2DBD8616}"/>
              </a:ext>
            </a:extLst>
          </p:cNvPr>
          <p:cNvSpPr>
            <a:spLocks noGrp="1"/>
          </p:cNvSpPr>
          <p:nvPr>
            <p:ph type="subTitle" idx="1"/>
          </p:nvPr>
        </p:nvSpPr>
        <p:spPr>
          <a:xfrm>
            <a:off x="3241963" y="4089656"/>
            <a:ext cx="8950035" cy="2796566"/>
          </a:xfrm>
          <a:gradFill>
            <a:gsLst>
              <a:gs pos="77000">
                <a:srgbClr val="000000">
                  <a:alpha val="30000"/>
                </a:srgbClr>
              </a:gs>
              <a:gs pos="33000">
                <a:srgbClr val="000000">
                  <a:alpha val="20000"/>
                </a:srgbClr>
              </a:gs>
              <a:gs pos="0">
                <a:srgbClr val="000000">
                  <a:alpha val="0"/>
                </a:srgbClr>
              </a:gs>
              <a:gs pos="100000">
                <a:srgbClr val="000000">
                  <a:alpha val="30000"/>
                </a:srgbClr>
              </a:gs>
            </a:gsLst>
            <a:lin ang="21594000" scaled="0"/>
          </a:gradFill>
        </p:spPr>
        <p:txBody>
          <a:bodyPr tIns="640080" rIns="731520" anchor="t">
            <a:normAutofit/>
          </a:bodyPr>
          <a:lstStyle>
            <a:lvl1pPr marL="0" indent="0" algn="r">
              <a:buNone/>
              <a:defRPr sz="2800" b="1" baseline="0">
                <a:solidFill>
                  <a:schemeClr val="bg1"/>
                </a:solidFill>
              </a:defRPr>
            </a:lvl1pPr>
          </a:lstStyle>
          <a:p>
            <a:pPr algn="r"/>
            <a:r>
              <a:rPr lang="en-US">
                <a:solidFill>
                  <a:srgbClr val="FFFFFF"/>
                </a:solidFill>
                <a:effectLst>
                  <a:outerShdw blurRad="38100" dist="38100" dir="2700000" algn="tl">
                    <a:srgbClr val="000000">
                      <a:alpha val="43137"/>
                    </a:srgbClr>
                  </a:outerShdw>
                </a:effectLst>
              </a:rPr>
              <a:t>Click to edit Master subtitle style</a:t>
            </a:r>
            <a:endParaRPr lang="en-US" dirty="0">
              <a:solidFill>
                <a:srgbClr val="FFFFFF"/>
              </a:solidFill>
              <a:effectLst>
                <a:outerShdw blurRad="38100" dist="38100" dir="2700000" algn="tl">
                  <a:srgbClr val="000000">
                    <a:alpha val="43137"/>
                  </a:srgbClr>
                </a:outerShdw>
              </a:effectLst>
            </a:endParaRPr>
          </a:p>
        </p:txBody>
      </p:sp>
      <p:sp>
        <p:nvSpPr>
          <p:cNvPr id="19" name="Footer Placeholder 4">
            <a:extLst>
              <a:ext uri="{FF2B5EF4-FFF2-40B4-BE49-F238E27FC236}">
                <a16:creationId xmlns:a16="http://schemas.microsoft.com/office/drawing/2014/main" id="{B79A2161-66FE-4C11-AD83-5824307CBD6F}"/>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Presentation title</a:t>
            </a:r>
          </a:p>
        </p:txBody>
      </p:sp>
      <p:sp>
        <p:nvSpPr>
          <p:cNvPr id="20" name="Date Placeholder 3">
            <a:extLst>
              <a:ext uri="{FF2B5EF4-FFF2-40B4-BE49-F238E27FC236}">
                <a16:creationId xmlns:a16="http://schemas.microsoft.com/office/drawing/2014/main" id="{91399727-F37D-4748-90E8-B5B6F5312FF1}"/>
              </a:ext>
            </a:extLst>
          </p:cNvPr>
          <p:cNvSpPr>
            <a:spLocks noGrp="1"/>
          </p:cNvSpPr>
          <p:nvPr>
            <p:ph type="dt" sz="half" idx="10"/>
          </p:nvPr>
        </p:nvSpPr>
        <p:spPr>
          <a:xfrm>
            <a:off x="7013448" y="6355080"/>
            <a:ext cx="4352544"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20XX</a:t>
            </a:r>
          </a:p>
        </p:txBody>
      </p:sp>
      <p:sp>
        <p:nvSpPr>
          <p:cNvPr id="21" name="Slide Number Placeholder 5">
            <a:extLst>
              <a:ext uri="{FF2B5EF4-FFF2-40B4-BE49-F238E27FC236}">
                <a16:creationId xmlns:a16="http://schemas.microsoft.com/office/drawing/2014/main" id="{B9DE4FD1-0950-4A6A-8167-F0E9C622D106}"/>
              </a:ext>
            </a:extLst>
          </p:cNvPr>
          <p:cNvSpPr>
            <a:spLocks noGrp="1"/>
          </p:cNvSpPr>
          <p:nvPr>
            <p:ph type="sldNum" sz="quarter" idx="12"/>
          </p:nvPr>
        </p:nvSpPr>
        <p:spPr>
          <a:xfrm>
            <a:off x="11365992" y="6356350"/>
            <a:ext cx="630936" cy="365125"/>
          </a:xfrm>
        </p:spPr>
        <p:txBody>
          <a:bodyPr/>
          <a:lstStyle>
            <a:lvl1pPr>
              <a:defRPr>
                <a:solidFill>
                  <a:schemeClr val="bg1"/>
                </a:solidFill>
              </a:defRPr>
            </a:lvl1pPr>
          </a:lstStyle>
          <a:p>
            <a:pPr>
              <a:defRPr/>
            </a:pPr>
            <a:fld id="{CD6D940D-6D44-4DF9-9322-B4B11F7EDCD0}" type="slidenum">
              <a:rPr lang="en-US" smtClean="0">
                <a:effectLst>
                  <a:outerShdw blurRad="38100" dist="38100" dir="2700000" algn="tl">
                    <a:srgbClr val="000000">
                      <a:alpha val="43137"/>
                    </a:srgbClr>
                  </a:outerShdw>
                </a:effectLst>
              </a:rPr>
              <a:pPr>
                <a:defRPr/>
              </a:pPr>
              <a:t>‹Nr.›</a:t>
            </a:fld>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67047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A42DEE-636F-4A79-B56A-5AF989E1FDC5}"/>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B75C9195-04C9-4D9A-B613-44A5F5900DBD}"/>
              </a:ext>
            </a:extLst>
          </p:cNvPr>
          <p:cNvSpPr>
            <a:spLocks noGrp="1"/>
          </p:cNvSpPr>
          <p:nvPr>
            <p:ph type="title" hasCustomPrompt="1"/>
          </p:nvPr>
        </p:nvSpPr>
        <p:spPr>
          <a:xfrm>
            <a:off x="1002983" y="194783"/>
            <a:ext cx="9421177" cy="769493"/>
          </a:xfrm>
        </p:spPr>
        <p:txBody>
          <a:bodyPr anchor="ctr"/>
          <a:lstStyle>
            <a:lvl1pPr>
              <a:lnSpc>
                <a:spcPct val="100000"/>
              </a:lnSpc>
              <a:defRPr spc="-20" baseline="0">
                <a:solidFill>
                  <a:schemeClr val="bg1"/>
                </a:solidFill>
              </a:defRPr>
            </a:lvl1pPr>
          </a:lstStyle>
          <a:p>
            <a:r>
              <a:rPr lang="en-US" dirty="0"/>
              <a:t>Click to add title</a:t>
            </a:r>
          </a:p>
        </p:txBody>
      </p:sp>
      <p:sp>
        <p:nvSpPr>
          <p:cNvPr id="8" name="Content Placeholder 7">
            <a:extLst>
              <a:ext uri="{FF2B5EF4-FFF2-40B4-BE49-F238E27FC236}">
                <a16:creationId xmlns:a16="http://schemas.microsoft.com/office/drawing/2014/main" id="{4C5A662A-E279-494E-8389-ADC6E870E38D}"/>
              </a:ext>
            </a:extLst>
          </p:cNvPr>
          <p:cNvSpPr>
            <a:spLocks noGrp="1"/>
          </p:cNvSpPr>
          <p:nvPr>
            <p:ph sz="quarter" idx="14" hasCustomPrompt="1"/>
          </p:nvPr>
        </p:nvSpPr>
        <p:spPr>
          <a:xfrm>
            <a:off x="931863" y="1695450"/>
            <a:ext cx="10328275" cy="4314825"/>
          </a:xfrm>
        </p:spPr>
        <p:txBody>
          <a:bodyPr/>
          <a:lstStyle>
            <a:lvl1pPr>
              <a:defRPr/>
            </a:lvl1pPr>
          </a:lstStyle>
          <a:p>
            <a:pPr lvl="0"/>
            <a:r>
              <a:rPr lang="en-US" dirty="0"/>
              <a:t>Click to add content</a:t>
            </a:r>
          </a:p>
        </p:txBody>
      </p:sp>
      <p:sp>
        <p:nvSpPr>
          <p:cNvPr id="4" name="Footer Placeholder 4">
            <a:extLst>
              <a:ext uri="{FF2B5EF4-FFF2-40B4-BE49-F238E27FC236}">
                <a16:creationId xmlns:a16="http://schemas.microsoft.com/office/drawing/2014/main" id="{1420B3F9-9DEF-4500-91D7-25F0B5E91FBF}"/>
              </a:ext>
            </a:extLst>
          </p:cNvPr>
          <p:cNvSpPr>
            <a:spLocks noGrp="1"/>
          </p:cNvSpPr>
          <p:nvPr>
            <p:ph type="ftr" sz="quarter" idx="11"/>
          </p:nvPr>
        </p:nvSpPr>
        <p:spPr>
          <a:xfrm>
            <a:off x="201168" y="6356350"/>
            <a:ext cx="4837176" cy="365125"/>
          </a:xfrm>
        </p:spPr>
        <p:txBody>
          <a:bodyPr/>
          <a:lstStyle>
            <a:lvl1pPr>
              <a:defRPr/>
            </a:lvl1pPr>
          </a:lstStyle>
          <a:p>
            <a:r>
              <a:rPr lang="en-US" dirty="0">
                <a:solidFill>
                  <a:prstClr val="black"/>
                </a:solidFill>
              </a:rPr>
              <a:t>Presentation title</a:t>
            </a:r>
          </a:p>
        </p:txBody>
      </p:sp>
      <p:sp>
        <p:nvSpPr>
          <p:cNvPr id="5" name="Date Placeholder 3">
            <a:extLst>
              <a:ext uri="{FF2B5EF4-FFF2-40B4-BE49-F238E27FC236}">
                <a16:creationId xmlns:a16="http://schemas.microsoft.com/office/drawing/2014/main" id="{05E504E9-EAD2-4BE5-9736-CED43FF24552}"/>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6" name="Slide Number Placeholder 5">
            <a:extLst>
              <a:ext uri="{FF2B5EF4-FFF2-40B4-BE49-F238E27FC236}">
                <a16:creationId xmlns:a16="http://schemas.microsoft.com/office/drawing/2014/main" id="{8C3EB613-AF5E-423F-A78B-94F856BF646A}"/>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271998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F922A0-5527-4314-A2EA-E5CF34EF9434}"/>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96EC4CB6-956E-48EB-86AC-B40D89D74215}"/>
              </a:ext>
            </a:extLst>
          </p:cNvPr>
          <p:cNvSpPr>
            <a:spLocks noGrp="1"/>
          </p:cNvSpPr>
          <p:nvPr>
            <p:ph type="title" hasCustomPrompt="1"/>
          </p:nvPr>
        </p:nvSpPr>
        <p:spPr>
          <a:xfrm>
            <a:off x="1000759" y="194783"/>
            <a:ext cx="10022841" cy="760892"/>
          </a:xfrm>
        </p:spPr>
        <p:txBody>
          <a:bodyPr anchor="ctr"/>
          <a:lstStyle>
            <a:lvl1pPr>
              <a:lnSpc>
                <a:spcPct val="100000"/>
              </a:lnSpc>
              <a:defRPr spc="-20" baseline="0">
                <a:solidFill>
                  <a:schemeClr val="bg1"/>
                </a:solidFill>
              </a:defRPr>
            </a:lvl1pPr>
          </a:lstStyle>
          <a:p>
            <a:r>
              <a:rPr lang="en-US" dirty="0"/>
              <a:t>Click to add title</a:t>
            </a:r>
          </a:p>
        </p:txBody>
      </p:sp>
      <p:sp>
        <p:nvSpPr>
          <p:cNvPr id="9" name="Content Placeholder 8">
            <a:extLst>
              <a:ext uri="{FF2B5EF4-FFF2-40B4-BE49-F238E27FC236}">
                <a16:creationId xmlns:a16="http://schemas.microsoft.com/office/drawing/2014/main" id="{13FA4250-BD33-40AE-934A-A473029C5CA5}"/>
              </a:ext>
            </a:extLst>
          </p:cNvPr>
          <p:cNvSpPr>
            <a:spLocks noGrp="1"/>
          </p:cNvSpPr>
          <p:nvPr>
            <p:ph sz="quarter" idx="14" hasCustomPrompt="1"/>
          </p:nvPr>
        </p:nvSpPr>
        <p:spPr>
          <a:xfrm>
            <a:off x="646112" y="1560513"/>
            <a:ext cx="10899776" cy="4341812"/>
          </a:xfrm>
        </p:spPr>
        <p:txBody>
          <a:bodyPr/>
          <a:lstStyle>
            <a:lvl1pPr>
              <a:defRPr/>
            </a:lvl1pPr>
          </a:lstStyle>
          <a:p>
            <a:pPr lvl="0"/>
            <a:r>
              <a:rPr lang="en-US" dirty="0"/>
              <a:t>Click to add content</a:t>
            </a:r>
          </a:p>
        </p:txBody>
      </p:sp>
      <p:sp>
        <p:nvSpPr>
          <p:cNvPr id="4" name="Footer Placeholder 4">
            <a:extLst>
              <a:ext uri="{FF2B5EF4-FFF2-40B4-BE49-F238E27FC236}">
                <a16:creationId xmlns:a16="http://schemas.microsoft.com/office/drawing/2014/main" id="{771E7CA1-3FAA-4961-8BAC-93AB2EF6526B}"/>
              </a:ext>
            </a:extLst>
          </p:cNvPr>
          <p:cNvSpPr>
            <a:spLocks noGrp="1"/>
          </p:cNvSpPr>
          <p:nvPr>
            <p:ph type="ftr" sz="quarter" idx="11"/>
          </p:nvPr>
        </p:nvSpPr>
        <p:spPr>
          <a:xfrm>
            <a:off x="201168" y="6356350"/>
            <a:ext cx="4837176" cy="365125"/>
          </a:xfrm>
        </p:spPr>
        <p:txBody>
          <a:bodyPr/>
          <a:lstStyle>
            <a:lvl1pPr>
              <a:defRPr/>
            </a:lvl1pPr>
          </a:lstStyle>
          <a:p>
            <a:r>
              <a:rPr lang="en-US" dirty="0">
                <a:solidFill>
                  <a:prstClr val="black"/>
                </a:solidFill>
              </a:rPr>
              <a:t>Presentation title</a:t>
            </a:r>
          </a:p>
        </p:txBody>
      </p:sp>
      <p:sp>
        <p:nvSpPr>
          <p:cNvPr id="5" name="Date Placeholder 3">
            <a:extLst>
              <a:ext uri="{FF2B5EF4-FFF2-40B4-BE49-F238E27FC236}">
                <a16:creationId xmlns:a16="http://schemas.microsoft.com/office/drawing/2014/main" id="{520CC547-8B7E-4C4B-9B2A-04BD498A71C2}"/>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6" name="Slide Number Placeholder 5">
            <a:extLst>
              <a:ext uri="{FF2B5EF4-FFF2-40B4-BE49-F238E27FC236}">
                <a16:creationId xmlns:a16="http://schemas.microsoft.com/office/drawing/2014/main" id="{AD34245B-9DC4-457D-AB68-8E3BBB852943}"/>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190906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3E30A8-0D9C-47BB-8249-8A2EEEFC72DD}"/>
              </a:ext>
            </a:extLst>
          </p:cNvPr>
          <p:cNvSpPr>
            <a:spLocks noGrp="1"/>
          </p:cNvSpPr>
          <p:nvPr>
            <p:ph type="title"/>
          </p:nvPr>
        </p:nvSpPr>
        <p:spPr>
          <a:xfrm>
            <a:off x="649224" y="365124"/>
            <a:ext cx="10552176" cy="149961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FE93687-61FE-460F-A66F-4DF17994F394}"/>
              </a:ext>
            </a:extLst>
          </p:cNvPr>
          <p:cNvSpPr>
            <a:spLocks noGrp="1"/>
          </p:cNvSpPr>
          <p:nvPr>
            <p:ph type="body" idx="1"/>
          </p:nvPr>
        </p:nvSpPr>
        <p:spPr>
          <a:xfrm>
            <a:off x="649224" y="1984248"/>
            <a:ext cx="10552176" cy="41970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AEE1FFB-7673-4E75-9B5C-5572E2B0683B}"/>
              </a:ext>
            </a:extLst>
          </p:cNvPr>
          <p:cNvSpPr>
            <a:spLocks noGrp="1"/>
          </p:cNvSpPr>
          <p:nvPr>
            <p:ph type="dt" sz="half" idx="2"/>
          </p:nvPr>
        </p:nvSpPr>
        <p:spPr>
          <a:xfrm>
            <a:off x="7013448" y="6355080"/>
            <a:ext cx="4352544" cy="365125"/>
          </a:xfrm>
          <a:prstGeom prst="rect">
            <a:avLst/>
          </a:prstGeom>
        </p:spPr>
        <p:txBody>
          <a:bodyPr vert="horz" lIns="91440" tIns="45720" rIns="91440" bIns="45720" rtlCol="0" anchor="ctr"/>
          <a:lstStyle>
            <a:lvl1pPr algn="r">
              <a:defRPr sz="1050">
                <a:solidFill>
                  <a:schemeClr val="tx1"/>
                </a:solidFill>
              </a:defRPr>
            </a:lvl1pPr>
          </a:lstStyle>
          <a:p>
            <a:r>
              <a:rPr lang="en-US" dirty="0"/>
              <a:t>20XX</a:t>
            </a:r>
          </a:p>
        </p:txBody>
      </p:sp>
      <p:sp>
        <p:nvSpPr>
          <p:cNvPr id="5" name="Footer Placeholder 4">
            <a:extLst>
              <a:ext uri="{FF2B5EF4-FFF2-40B4-BE49-F238E27FC236}">
                <a16:creationId xmlns:a16="http://schemas.microsoft.com/office/drawing/2014/main" id="{66C4B9AF-F93C-43E8-8E68-3B700825CE91}"/>
              </a:ext>
            </a:extLst>
          </p:cNvPr>
          <p:cNvSpPr>
            <a:spLocks noGrp="1"/>
          </p:cNvSpPr>
          <p:nvPr>
            <p:ph type="ftr" sz="quarter" idx="3"/>
          </p:nvPr>
        </p:nvSpPr>
        <p:spPr>
          <a:xfrm>
            <a:off x="201168" y="6356350"/>
            <a:ext cx="4837176" cy="365125"/>
          </a:xfrm>
          <a:prstGeom prst="rect">
            <a:avLst/>
          </a:prstGeom>
        </p:spPr>
        <p:txBody>
          <a:bodyPr vert="horz" lIns="91440" tIns="45720" rIns="91440" bIns="45720" rtlCol="0" anchor="ctr"/>
          <a:lstStyle>
            <a:lvl1pPr algn="l">
              <a:defRPr sz="1050">
                <a:solidFill>
                  <a:schemeClr val="tx1"/>
                </a:solidFill>
              </a:defRPr>
            </a:lvl1pPr>
          </a:lstStyle>
          <a:p>
            <a:r>
              <a:rPr lang="en-US" sz="1050" dirty="0"/>
              <a:t>Presentation title</a:t>
            </a:r>
          </a:p>
        </p:txBody>
      </p:sp>
      <p:sp>
        <p:nvSpPr>
          <p:cNvPr id="6" name="Slide Number Placeholder 5">
            <a:extLst>
              <a:ext uri="{FF2B5EF4-FFF2-40B4-BE49-F238E27FC236}">
                <a16:creationId xmlns:a16="http://schemas.microsoft.com/office/drawing/2014/main" id="{9CD739F7-0AE5-4677-8957-9961D67C18E5}"/>
              </a:ext>
            </a:extLst>
          </p:cNvPr>
          <p:cNvSpPr>
            <a:spLocks noGrp="1"/>
          </p:cNvSpPr>
          <p:nvPr>
            <p:ph type="sldNum" sz="quarter" idx="4"/>
          </p:nvPr>
        </p:nvSpPr>
        <p:spPr>
          <a:xfrm>
            <a:off x="11365992" y="6356350"/>
            <a:ext cx="630936" cy="365125"/>
          </a:xfrm>
          <a:prstGeom prst="rect">
            <a:avLst/>
          </a:prstGeom>
        </p:spPr>
        <p:txBody>
          <a:bodyPr vert="horz" lIns="91440" tIns="45720" rIns="91440" bIns="45720" rtlCol="0" anchor="ctr"/>
          <a:lstStyle>
            <a:lvl1pPr algn="r">
              <a:defRPr sz="1050">
                <a:solidFill>
                  <a:schemeClr val="tx1"/>
                </a:solidFill>
              </a:defRPr>
            </a:lvl1pPr>
          </a:lstStyle>
          <a:p>
            <a:fld id="{0D4885A8-DDA8-4FCF-AB25-DA8F78EC7557}" type="slidenum">
              <a:rPr lang="en-US" smtClean="0"/>
              <a:pPr/>
              <a:t>‹Nr.›</a:t>
            </a:fld>
            <a:endParaRPr lang="en-US" dirty="0"/>
          </a:p>
        </p:txBody>
      </p:sp>
    </p:spTree>
    <p:extLst>
      <p:ext uri="{BB962C8B-B14F-4D97-AF65-F5344CB8AC3E}">
        <p14:creationId xmlns:p14="http://schemas.microsoft.com/office/powerpoint/2010/main" val="3899840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800" b="1" kern="1200" spc="-40" baseline="0">
          <a:solidFill>
            <a:schemeClr val="accent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hyperlink" Target="https://dynamics.microsoft.com/en-us/ai/customer-insights/what-is-sentiment-analysis/" TargetMode="Externa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hyperlink" Target="https://colab.research.google.com/github/michabirklbauer/hgb_dse_text_mining/blob/master/Sentiment.ipynb" TargetMode="External"/><Relationship Id="rId2" Type="http://schemas.openxmlformats.org/officeDocument/2006/relationships/hyperlink" Target="https://github.com/michabirklbauer/hgb_dse_text_mining/blob/master/Sentiment.ipynb" TargetMode="Externa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michabirklbauer/hgb_dse_text_mining/blob/master/Captioning.ipynb" TargetMode="External"/><Relationship Id="rId2" Type="http://schemas.openxmlformats.org/officeDocument/2006/relationships/hyperlink" Target="https://keras.io/examples/vision/image_captioning/" TargetMode="External"/><Relationship Id="rId1" Type="http://schemas.openxmlformats.org/officeDocument/2006/relationships/slideLayout" Target="../slideLayouts/slideLayout8.xml"/><Relationship Id="rId4" Type="http://schemas.openxmlformats.org/officeDocument/2006/relationships/hyperlink" Target="https://colab.research.google.com/github/michabirklbauer/hgb_dse_text_mining/blob/master/captioning.ipynb"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arxiv.org/abs/1806.04510" TargetMode="Externa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8" Type="http://schemas.openxmlformats.org/officeDocument/2006/relationships/hyperlink" Target="https://blogs.rstudio.com/ai/posts/2020-07-30-state-of-the-art-nlp-models-from-r/" TargetMode="External"/><Relationship Id="rId3" Type="http://schemas.openxmlformats.org/officeDocument/2006/relationships/hyperlink" Target="https://github.com/openai/gpt-3" TargetMode="External"/><Relationship Id="rId7" Type="http://schemas.openxmlformats.org/officeDocument/2006/relationships/hyperlink" Target="https://ai.googleblog.com/2020/07/announcing-scann-efficient-vector.html" TargetMode="External"/><Relationship Id="rId2" Type="http://schemas.openxmlformats.org/officeDocument/2006/relationships/hyperlink" Target="https://www.youtube.com/playlist?list=PLqYmG7hTraZCDxZ44o4p3N5Anz3lLRVZF" TargetMode="External"/><Relationship Id="rId1" Type="http://schemas.openxmlformats.org/officeDocument/2006/relationships/slideLayout" Target="../slideLayouts/slideLayout8.xml"/><Relationship Id="rId6" Type="http://schemas.openxmlformats.org/officeDocument/2006/relationships/hyperlink" Target="https://openaccess.thecvf.com/content_CVPR_2020/html/Sigurdsson_Visual_Grounding_in_Video_for_Unsupervised_Word_Translation_CVPR_2020_paper.html" TargetMode="External"/><Relationship Id="rId5" Type="http://schemas.openxmlformats.org/officeDocument/2006/relationships/hyperlink" Target="https://arxiv.org/abs/1904.01557" TargetMode="External"/><Relationship Id="rId4" Type="http://schemas.openxmlformats.org/officeDocument/2006/relationships/hyperlink" Target="https://arxiv.org/abs/2005.14165" TargetMode="External"/><Relationship Id="rId9" Type="http://schemas.openxmlformats.org/officeDocument/2006/relationships/hyperlink" Target="https://colah.github.io/posts/2015-08-Understanding-LSTMs/"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en.wikipedia.org/wiki/Activation_function" TargetMode="Externa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D150CF-F888-48EA-89E8-311ED5E9161B}"/>
              </a:ext>
            </a:extLst>
          </p:cNvPr>
          <p:cNvSpPr>
            <a:spLocks noGrp="1"/>
          </p:cNvSpPr>
          <p:nvPr>
            <p:ph type="ctrTitle"/>
          </p:nvPr>
        </p:nvSpPr>
        <p:spPr>
          <a:xfrm>
            <a:off x="649044" y="753034"/>
            <a:ext cx="6815446" cy="3887390"/>
          </a:xfrm>
        </p:spPr>
        <p:txBody>
          <a:bodyPr/>
          <a:lstStyle/>
          <a:p>
            <a:r>
              <a:rPr lang="en-US" dirty="0"/>
              <a:t>Natural Language Processing</a:t>
            </a:r>
          </a:p>
        </p:txBody>
      </p:sp>
      <p:sp>
        <p:nvSpPr>
          <p:cNvPr id="8" name="Subtitle 7">
            <a:extLst>
              <a:ext uri="{FF2B5EF4-FFF2-40B4-BE49-F238E27FC236}">
                <a16:creationId xmlns:a16="http://schemas.microsoft.com/office/drawing/2014/main" id="{6BBE0348-1527-4055-BA8A-E2754222743D}"/>
              </a:ext>
            </a:extLst>
          </p:cNvPr>
          <p:cNvSpPr>
            <a:spLocks noGrp="1"/>
          </p:cNvSpPr>
          <p:nvPr>
            <p:ph type="subTitle" idx="1"/>
          </p:nvPr>
        </p:nvSpPr>
        <p:spPr>
          <a:xfrm>
            <a:off x="649045" y="4640424"/>
            <a:ext cx="6437555" cy="1303176"/>
          </a:xfrm>
        </p:spPr>
        <p:txBody>
          <a:bodyPr/>
          <a:lstStyle/>
          <a:p>
            <a:r>
              <a:rPr lang="en-US" dirty="0"/>
              <a:t>Micha Birklbauer</a:t>
            </a:r>
          </a:p>
        </p:txBody>
      </p:sp>
      <p:pic>
        <p:nvPicPr>
          <p:cNvPr id="6" name="Picture Placeholder 5" descr="Illuminated technology network on a dark background">
            <a:extLst>
              <a:ext uri="{FF2B5EF4-FFF2-40B4-BE49-F238E27FC236}">
                <a16:creationId xmlns:a16="http://schemas.microsoft.com/office/drawing/2014/main" id="{5EAE7D12-287F-8457-D643-5003972FDC48}"/>
              </a:ext>
            </a:extLst>
          </p:cNvPr>
          <p:cNvPicPr>
            <a:picLocks noGrp="1" noChangeAspect="1"/>
          </p:cNvPicPr>
          <p:nvPr>
            <p:ph type="pic" sz="quarter" idx="13"/>
          </p:nvPr>
        </p:nvPicPr>
        <p:blipFill>
          <a:blip r:embed="rId2"/>
          <a:srcRect l="33255" r="33255"/>
          <a:stretch/>
        </p:blipFill>
        <p:spPr>
          <a:xfrm>
            <a:off x="8113533" y="0"/>
            <a:ext cx="4082983" cy="6858000"/>
          </a:xfrm>
        </p:spPr>
      </p:pic>
    </p:spTree>
    <p:extLst>
      <p:ext uri="{BB962C8B-B14F-4D97-AF65-F5344CB8AC3E}">
        <p14:creationId xmlns:p14="http://schemas.microsoft.com/office/powerpoint/2010/main" val="2720718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err="1"/>
              <a:t>Artificial</a:t>
            </a:r>
            <a:r>
              <a:rPr lang="de-DE" dirty="0"/>
              <a:t> </a:t>
            </a:r>
            <a:r>
              <a:rPr lang="de-DE" dirty="0" err="1"/>
              <a:t>Neural</a:t>
            </a:r>
            <a:r>
              <a:rPr lang="de-DE" dirty="0"/>
              <a:t> Networks in NLP</a:t>
            </a:r>
            <a:endParaRPr lang="de-AT" dirty="0"/>
          </a:p>
        </p:txBody>
      </p:sp>
      <p:sp>
        <p:nvSpPr>
          <p:cNvPr id="3" name="Inhaltsplatzhalter 2"/>
          <p:cNvSpPr>
            <a:spLocks noGrp="1"/>
          </p:cNvSpPr>
          <p:nvPr>
            <p:ph sz="quarter" idx="14"/>
          </p:nvPr>
        </p:nvSpPr>
        <p:spPr/>
        <p:txBody>
          <a:bodyPr/>
          <a:lstStyle/>
          <a:p>
            <a:r>
              <a:rPr lang="de-DE" dirty="0"/>
              <a:t>Classic </a:t>
            </a:r>
            <a:r>
              <a:rPr lang="de-DE" dirty="0" err="1"/>
              <a:t>feed</a:t>
            </a:r>
            <a:r>
              <a:rPr lang="de-DE" dirty="0"/>
              <a:t>-forward </a:t>
            </a:r>
            <a:r>
              <a:rPr lang="de-DE" dirty="0" err="1"/>
              <a:t>neural</a:t>
            </a:r>
            <a:r>
              <a:rPr lang="de-DE" dirty="0"/>
              <a:t> </a:t>
            </a:r>
            <a:r>
              <a:rPr lang="de-DE" dirty="0" err="1"/>
              <a:t>networks</a:t>
            </a:r>
            <a:r>
              <a:rPr lang="de-DE" dirty="0"/>
              <a:t> </a:t>
            </a:r>
            <a:r>
              <a:rPr lang="de-DE" dirty="0" err="1"/>
              <a:t>can</a:t>
            </a:r>
            <a:r>
              <a:rPr lang="de-DE" dirty="0"/>
              <a:t> </a:t>
            </a:r>
            <a:r>
              <a:rPr lang="de-DE" dirty="0" err="1"/>
              <a:t>be</a:t>
            </a:r>
            <a:r>
              <a:rPr lang="de-DE" dirty="0"/>
              <a:t> </a:t>
            </a:r>
            <a:r>
              <a:rPr lang="de-DE" dirty="0" err="1"/>
              <a:t>used</a:t>
            </a:r>
            <a:r>
              <a:rPr lang="de-DE" dirty="0"/>
              <a:t> like </a:t>
            </a:r>
            <a:r>
              <a:rPr lang="de-DE" dirty="0" err="1"/>
              <a:t>any</a:t>
            </a:r>
            <a:r>
              <a:rPr lang="de-DE" dirty="0"/>
              <a:t> </a:t>
            </a:r>
            <a:r>
              <a:rPr lang="de-DE" dirty="0" err="1"/>
              <a:t>other</a:t>
            </a:r>
            <a:r>
              <a:rPr lang="de-DE" dirty="0"/>
              <a:t> </a:t>
            </a:r>
            <a:r>
              <a:rPr lang="de-DE" dirty="0" err="1"/>
              <a:t>classification</a:t>
            </a:r>
            <a:r>
              <a:rPr lang="de-DE" dirty="0"/>
              <a:t> </a:t>
            </a:r>
            <a:r>
              <a:rPr lang="de-DE" dirty="0" err="1"/>
              <a:t>algorithm</a:t>
            </a:r>
            <a:r>
              <a:rPr lang="de-DE" dirty="0"/>
              <a:t> </a:t>
            </a:r>
            <a:r>
              <a:rPr lang="de-DE" dirty="0" err="1"/>
              <a:t>for</a:t>
            </a:r>
            <a:r>
              <a:rPr lang="de-DE" dirty="0"/>
              <a:t> </a:t>
            </a:r>
            <a:r>
              <a:rPr lang="de-DE" dirty="0" err="1"/>
              <a:t>any</a:t>
            </a:r>
            <a:r>
              <a:rPr lang="de-DE" dirty="0"/>
              <a:t> </a:t>
            </a:r>
            <a:r>
              <a:rPr lang="de-DE" dirty="0" err="1"/>
              <a:t>text</a:t>
            </a:r>
            <a:r>
              <a:rPr lang="de-DE" dirty="0"/>
              <a:t> </a:t>
            </a:r>
            <a:r>
              <a:rPr lang="de-DE" dirty="0" err="1"/>
              <a:t>classification</a:t>
            </a:r>
            <a:r>
              <a:rPr lang="de-DE" dirty="0"/>
              <a:t> </a:t>
            </a:r>
            <a:r>
              <a:rPr lang="de-DE" dirty="0" err="1"/>
              <a:t>task</a:t>
            </a:r>
            <a:endParaRPr lang="de-DE" dirty="0"/>
          </a:p>
          <a:p>
            <a:r>
              <a:rPr lang="de-DE" dirty="0"/>
              <a:t>Works </a:t>
            </a:r>
            <a:r>
              <a:rPr lang="de-DE" dirty="0" err="1"/>
              <a:t>with</a:t>
            </a:r>
            <a:r>
              <a:rPr lang="de-DE" dirty="0"/>
              <a:t> </a:t>
            </a:r>
            <a:r>
              <a:rPr lang="de-DE" dirty="0" err="1"/>
              <a:t>any</a:t>
            </a:r>
            <a:r>
              <a:rPr lang="de-DE" dirty="0"/>
              <a:t> </a:t>
            </a:r>
            <a:r>
              <a:rPr lang="de-DE" dirty="0" err="1"/>
              <a:t>feature</a:t>
            </a:r>
            <a:r>
              <a:rPr lang="de-DE" dirty="0"/>
              <a:t> </a:t>
            </a:r>
            <a:r>
              <a:rPr lang="de-DE" dirty="0" err="1"/>
              <a:t>representation</a:t>
            </a:r>
            <a:r>
              <a:rPr lang="de-DE" dirty="0"/>
              <a:t> (Binary, Count, TF-IDF, 2Vec)</a:t>
            </a:r>
          </a:p>
          <a:p>
            <a:r>
              <a:rPr lang="de-DE" dirty="0" err="1"/>
              <a:t>Eager-learning</a:t>
            </a:r>
            <a:r>
              <a:rPr lang="de-DE" dirty="0"/>
              <a:t>: </a:t>
            </a:r>
            <a:r>
              <a:rPr lang="de-DE" dirty="0" err="1"/>
              <a:t>Predictions</a:t>
            </a:r>
            <a:r>
              <a:rPr lang="de-DE" dirty="0"/>
              <a:t> </a:t>
            </a:r>
            <a:r>
              <a:rPr lang="de-DE" dirty="0" err="1"/>
              <a:t>are</a:t>
            </a:r>
            <a:r>
              <a:rPr lang="de-DE" dirty="0"/>
              <a:t> </a:t>
            </a:r>
            <a:r>
              <a:rPr lang="de-DE" dirty="0" err="1"/>
              <a:t>very</a:t>
            </a:r>
            <a:r>
              <a:rPr lang="de-DE" dirty="0"/>
              <a:t>, </a:t>
            </a:r>
            <a:r>
              <a:rPr lang="de-DE" dirty="0" err="1"/>
              <a:t>very</a:t>
            </a:r>
            <a:r>
              <a:rPr lang="de-DE" dirty="0"/>
              <a:t> fast (</a:t>
            </a:r>
            <a:r>
              <a:rPr lang="de-DE" dirty="0" err="1"/>
              <a:t>learning</a:t>
            </a:r>
            <a:r>
              <a:rPr lang="de-DE" dirty="0"/>
              <a:t> not so </a:t>
            </a:r>
            <a:r>
              <a:rPr lang="de-DE" dirty="0" err="1"/>
              <a:t>much</a:t>
            </a:r>
            <a:r>
              <a:rPr lang="de-DE" dirty="0"/>
              <a:t>)</a:t>
            </a:r>
          </a:p>
          <a:p>
            <a:r>
              <a:rPr lang="de-DE" dirty="0"/>
              <a:t>Can </a:t>
            </a:r>
            <a:r>
              <a:rPr lang="de-DE" dirty="0" err="1"/>
              <a:t>approximate</a:t>
            </a:r>
            <a:r>
              <a:rPr lang="de-DE" dirty="0"/>
              <a:t> </a:t>
            </a:r>
            <a:r>
              <a:rPr lang="de-DE" dirty="0" err="1"/>
              <a:t>any</a:t>
            </a:r>
            <a:r>
              <a:rPr lang="de-DE" dirty="0"/>
              <a:t> </a:t>
            </a:r>
            <a:r>
              <a:rPr lang="de-DE" dirty="0" err="1"/>
              <a:t>decision</a:t>
            </a:r>
            <a:r>
              <a:rPr lang="de-DE" dirty="0"/>
              <a:t> </a:t>
            </a:r>
            <a:r>
              <a:rPr lang="de-DE" dirty="0" err="1"/>
              <a:t>boundary</a:t>
            </a:r>
            <a:r>
              <a:rPr lang="de-DE" dirty="0"/>
              <a:t> </a:t>
            </a:r>
            <a:r>
              <a:rPr lang="de-DE" dirty="0" err="1"/>
              <a:t>arbitrary</a:t>
            </a:r>
            <a:r>
              <a:rPr lang="de-DE" dirty="0"/>
              <a:t> </a:t>
            </a:r>
            <a:r>
              <a:rPr lang="de-DE" dirty="0" err="1"/>
              <a:t>well</a:t>
            </a:r>
            <a:r>
              <a:rPr lang="de-DE" dirty="0"/>
              <a:t>…</a:t>
            </a:r>
          </a:p>
          <a:p>
            <a:r>
              <a:rPr lang="de-DE" dirty="0"/>
              <a:t>…BUT </a:t>
            </a:r>
            <a:r>
              <a:rPr lang="de-DE" dirty="0" err="1"/>
              <a:t>this</a:t>
            </a:r>
            <a:r>
              <a:rPr lang="de-DE" dirty="0"/>
              <a:t> </a:t>
            </a:r>
            <a:r>
              <a:rPr lang="de-DE" dirty="0" err="1"/>
              <a:t>very</a:t>
            </a:r>
            <a:r>
              <a:rPr lang="de-DE" dirty="0"/>
              <a:t> </a:t>
            </a:r>
            <a:r>
              <a:rPr lang="de-DE" dirty="0" err="1"/>
              <a:t>easily</a:t>
            </a:r>
            <a:r>
              <a:rPr lang="de-DE" dirty="0"/>
              <a:t> </a:t>
            </a:r>
            <a:r>
              <a:rPr lang="de-DE" dirty="0" err="1"/>
              <a:t>leads</a:t>
            </a:r>
            <a:r>
              <a:rPr lang="de-DE" dirty="0"/>
              <a:t> </a:t>
            </a:r>
            <a:r>
              <a:rPr lang="de-DE" dirty="0" err="1"/>
              <a:t>to</a:t>
            </a:r>
            <a:r>
              <a:rPr lang="de-DE" dirty="0"/>
              <a:t> </a:t>
            </a:r>
            <a:r>
              <a:rPr lang="de-DE" dirty="0" err="1"/>
              <a:t>overfitting</a:t>
            </a:r>
            <a:r>
              <a:rPr lang="de-DE" dirty="0"/>
              <a:t> (</a:t>
            </a:r>
            <a:r>
              <a:rPr lang="de-DE" dirty="0" err="1"/>
              <a:t>more</a:t>
            </a:r>
            <a:r>
              <a:rPr lang="de-DE" dirty="0"/>
              <a:t> </a:t>
            </a:r>
            <a:r>
              <a:rPr lang="de-DE" dirty="0" err="1"/>
              <a:t>likely</a:t>
            </a:r>
            <a:r>
              <a:rPr lang="de-DE" dirty="0"/>
              <a:t> </a:t>
            </a:r>
            <a:r>
              <a:rPr lang="de-DE" dirty="0" err="1"/>
              <a:t>than</a:t>
            </a:r>
            <a:r>
              <a:rPr lang="de-DE" dirty="0"/>
              <a:t> </a:t>
            </a:r>
            <a:r>
              <a:rPr lang="de-DE" dirty="0" err="1"/>
              <a:t>basic</a:t>
            </a:r>
            <a:r>
              <a:rPr lang="de-DE" dirty="0"/>
              <a:t> </a:t>
            </a:r>
            <a:r>
              <a:rPr lang="de-DE" dirty="0" err="1"/>
              <a:t>classifiers</a:t>
            </a:r>
            <a:r>
              <a:rPr lang="de-DE" dirty="0"/>
              <a:t> like </a:t>
            </a:r>
            <a:r>
              <a:rPr lang="de-DE" dirty="0" err="1"/>
              <a:t>naiveBayes</a:t>
            </a:r>
            <a:r>
              <a:rPr lang="de-DE" dirty="0"/>
              <a:t> </a:t>
            </a:r>
            <a:r>
              <a:rPr lang="de-DE" dirty="0" err="1"/>
              <a:t>or</a:t>
            </a:r>
            <a:r>
              <a:rPr lang="de-DE" dirty="0"/>
              <a:t> </a:t>
            </a:r>
            <a:r>
              <a:rPr lang="de-DE" dirty="0" err="1"/>
              <a:t>kNN</a:t>
            </a:r>
            <a:r>
              <a:rPr lang="de-DE" dirty="0"/>
              <a:t>)</a:t>
            </a:r>
          </a:p>
          <a:p>
            <a:r>
              <a:rPr lang="de-DE" dirty="0"/>
              <a:t>A </a:t>
            </a:r>
            <a:r>
              <a:rPr lang="de-DE" dirty="0" err="1"/>
              <a:t>lot</a:t>
            </a:r>
            <a:r>
              <a:rPr lang="de-DE" dirty="0"/>
              <a:t> </a:t>
            </a:r>
            <a:r>
              <a:rPr lang="de-DE" dirty="0" err="1"/>
              <a:t>more</a:t>
            </a:r>
            <a:r>
              <a:rPr lang="de-DE" dirty="0"/>
              <a:t> </a:t>
            </a:r>
            <a:r>
              <a:rPr lang="de-DE" dirty="0" err="1"/>
              <a:t>hyperparameters</a:t>
            </a:r>
            <a:r>
              <a:rPr lang="de-DE" dirty="0"/>
              <a:t> </a:t>
            </a:r>
            <a:r>
              <a:rPr lang="de-DE" dirty="0" err="1"/>
              <a:t>to</a:t>
            </a:r>
            <a:r>
              <a:rPr lang="de-DE" dirty="0"/>
              <a:t> tune </a:t>
            </a:r>
            <a:r>
              <a:rPr lang="de-DE" dirty="0" err="1"/>
              <a:t>compared</a:t>
            </a:r>
            <a:r>
              <a:rPr lang="de-DE" dirty="0"/>
              <a:t> </a:t>
            </a:r>
            <a:r>
              <a:rPr lang="de-DE" dirty="0" err="1"/>
              <a:t>to</a:t>
            </a:r>
            <a:r>
              <a:rPr lang="de-DE" dirty="0"/>
              <a:t> </a:t>
            </a:r>
            <a:r>
              <a:rPr lang="de-DE" dirty="0" err="1"/>
              <a:t>other</a:t>
            </a:r>
            <a:r>
              <a:rPr lang="de-DE" dirty="0"/>
              <a:t> </a:t>
            </a:r>
            <a:r>
              <a:rPr lang="de-DE" dirty="0" err="1"/>
              <a:t>classifiers</a:t>
            </a:r>
            <a:endParaRPr lang="de-AT" dirty="0"/>
          </a:p>
        </p:txBody>
      </p:sp>
      <p:sp>
        <p:nvSpPr>
          <p:cNvPr id="4" name="Fußzeilenplatzhalter 3"/>
          <p:cNvSpPr>
            <a:spLocks noGrp="1"/>
          </p:cNvSpPr>
          <p:nvPr>
            <p:ph type="ftr" sz="quarter" idx="11"/>
          </p:nvPr>
        </p:nvSpPr>
        <p:spPr/>
        <p:txBody>
          <a:bodyPr/>
          <a:lstStyle/>
          <a:p>
            <a:r>
              <a:rPr lang="en-US" dirty="0">
                <a:solidFill>
                  <a:prstClr val="black"/>
                </a:solidFill>
              </a:rPr>
              <a:t>Natural Language Processing</a:t>
            </a:r>
          </a:p>
        </p:txBody>
      </p:sp>
      <p:sp>
        <p:nvSpPr>
          <p:cNvPr id="5" name="Datumsplatzhalter 4"/>
          <p:cNvSpPr>
            <a:spLocks noGrp="1"/>
          </p:cNvSpPr>
          <p:nvPr>
            <p:ph type="dt" sz="half" idx="10"/>
          </p:nvPr>
        </p:nvSpPr>
        <p:spPr/>
        <p:txBody>
          <a:bodyPr/>
          <a:lstStyle/>
          <a:p>
            <a:pPr>
              <a:defRPr/>
            </a:pPr>
            <a:r>
              <a:rPr lang="en-US" dirty="0">
                <a:solidFill>
                  <a:prstClr val="black"/>
                </a:solidFill>
              </a:rPr>
              <a:t>2022</a:t>
            </a: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753710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E6941FA-CC11-0A7F-9375-BB9B5C20D8D1}"/>
              </a:ext>
            </a:extLst>
          </p:cNvPr>
          <p:cNvSpPr>
            <a:spLocks noGrp="1"/>
          </p:cNvSpPr>
          <p:nvPr>
            <p:ph type="ctrTitle"/>
          </p:nvPr>
        </p:nvSpPr>
        <p:spPr>
          <a:xfrm>
            <a:off x="649044" y="753034"/>
            <a:ext cx="6880340" cy="3887390"/>
          </a:xfrm>
        </p:spPr>
        <p:txBody>
          <a:bodyPr>
            <a:normAutofit fontScale="90000"/>
          </a:bodyPr>
          <a:lstStyle/>
          <a:p>
            <a:r>
              <a:rPr lang="de-DE" sz="8800" dirty="0" err="1"/>
              <a:t>Convolutional</a:t>
            </a:r>
            <a:br>
              <a:rPr lang="de-DE" sz="8800" dirty="0"/>
            </a:br>
            <a:r>
              <a:rPr lang="de-DE" sz="8800" dirty="0" err="1"/>
              <a:t>Neural</a:t>
            </a:r>
            <a:br>
              <a:rPr lang="de-DE" sz="8800" dirty="0"/>
            </a:br>
            <a:r>
              <a:rPr lang="de-DE" sz="8800" dirty="0"/>
              <a:t>Networks</a:t>
            </a:r>
            <a:endParaRPr lang="en-US" dirty="0"/>
          </a:p>
        </p:txBody>
      </p:sp>
      <p:sp>
        <p:nvSpPr>
          <p:cNvPr id="8" name="Subtitle 7">
            <a:extLst>
              <a:ext uri="{FF2B5EF4-FFF2-40B4-BE49-F238E27FC236}">
                <a16:creationId xmlns:a16="http://schemas.microsoft.com/office/drawing/2014/main" id="{204F5C65-182D-0615-3F81-ED6E8D28F62C}"/>
              </a:ext>
            </a:extLst>
          </p:cNvPr>
          <p:cNvSpPr>
            <a:spLocks noGrp="1"/>
          </p:cNvSpPr>
          <p:nvPr>
            <p:ph type="subTitle" idx="1"/>
          </p:nvPr>
        </p:nvSpPr>
        <p:spPr/>
        <p:txBody>
          <a:bodyPr/>
          <a:lstStyle/>
          <a:p>
            <a:endParaRPr lang="en-US" dirty="0"/>
          </a:p>
        </p:txBody>
      </p:sp>
      <p:pic>
        <p:nvPicPr>
          <p:cNvPr id="17" name="Picture 16">
            <a:extLst>
              <a:ext uri="{FF2B5EF4-FFF2-40B4-BE49-F238E27FC236}">
                <a16:creationId xmlns:a16="http://schemas.microsoft.com/office/drawing/2014/main" id="{88B0E03D-51F4-C11A-B302-341AC112CC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7222" y="2019946"/>
            <a:ext cx="4020953" cy="2790951"/>
          </a:xfrm>
          <a:prstGeom prst="rect">
            <a:avLst/>
          </a:prstGeom>
        </p:spPr>
      </p:pic>
    </p:spTree>
    <p:extLst>
      <p:ext uri="{BB962C8B-B14F-4D97-AF65-F5344CB8AC3E}">
        <p14:creationId xmlns:p14="http://schemas.microsoft.com/office/powerpoint/2010/main" val="3488254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normAutofit fontScale="90000"/>
          </a:bodyPr>
          <a:lstStyle/>
          <a:p>
            <a:r>
              <a:rPr lang="de-DE" dirty="0" err="1"/>
              <a:t>Convolution</a:t>
            </a:r>
            <a:endParaRPr lang="de-AT" dirty="0"/>
          </a:p>
        </p:txBody>
      </p:sp>
      <p:sp>
        <p:nvSpPr>
          <p:cNvPr id="10" name="Inhaltsplatzhalter 9"/>
          <p:cNvSpPr>
            <a:spLocks noGrp="1"/>
          </p:cNvSpPr>
          <p:nvPr>
            <p:ph sz="quarter" idx="14"/>
          </p:nvPr>
        </p:nvSpPr>
        <p:spPr>
          <a:xfrm>
            <a:off x="931863" y="1695450"/>
            <a:ext cx="5122877" cy="4314825"/>
          </a:xfrm>
        </p:spPr>
        <p:txBody>
          <a:bodyPr/>
          <a:lstStyle/>
          <a:p>
            <a:r>
              <a:rPr lang="de-DE" dirty="0" err="1"/>
              <a:t>Instead</a:t>
            </a:r>
            <a:r>
              <a:rPr lang="de-DE" dirty="0"/>
              <a:t> </a:t>
            </a:r>
            <a:r>
              <a:rPr lang="de-DE" dirty="0" err="1"/>
              <a:t>of</a:t>
            </a:r>
            <a:r>
              <a:rPr lang="de-DE" dirty="0"/>
              <a:t> </a:t>
            </a:r>
            <a:r>
              <a:rPr lang="de-DE" dirty="0" err="1"/>
              <a:t>fully</a:t>
            </a:r>
            <a:r>
              <a:rPr lang="de-DE" dirty="0"/>
              <a:t> </a:t>
            </a:r>
            <a:r>
              <a:rPr lang="de-DE" dirty="0" err="1"/>
              <a:t>connected</a:t>
            </a:r>
            <a:r>
              <a:rPr lang="de-DE" dirty="0"/>
              <a:t> </a:t>
            </a:r>
            <a:r>
              <a:rPr lang="de-DE" dirty="0" err="1"/>
              <a:t>input</a:t>
            </a:r>
            <a:r>
              <a:rPr lang="de-DE" dirty="0"/>
              <a:t> </a:t>
            </a:r>
            <a:r>
              <a:rPr lang="de-DE" dirty="0" err="1"/>
              <a:t>units</a:t>
            </a:r>
            <a:r>
              <a:rPr lang="de-DE" dirty="0"/>
              <a:t> </a:t>
            </a:r>
            <a:r>
              <a:rPr lang="de-DE" dirty="0" err="1"/>
              <a:t>we</a:t>
            </a:r>
            <a:r>
              <a:rPr lang="de-DE" dirty="0"/>
              <a:t> </a:t>
            </a:r>
            <a:r>
              <a:rPr lang="de-DE" dirty="0" err="1"/>
              <a:t>use</a:t>
            </a:r>
            <a:r>
              <a:rPr lang="de-DE" dirty="0"/>
              <a:t> </a:t>
            </a:r>
            <a:r>
              <a:rPr lang="de-DE" dirty="0" err="1"/>
              <a:t>locally</a:t>
            </a:r>
            <a:r>
              <a:rPr lang="de-DE" dirty="0"/>
              <a:t> </a:t>
            </a:r>
            <a:r>
              <a:rPr lang="de-DE" dirty="0" err="1"/>
              <a:t>connected</a:t>
            </a:r>
            <a:r>
              <a:rPr lang="de-DE" dirty="0"/>
              <a:t> </a:t>
            </a:r>
            <a:r>
              <a:rPr lang="de-DE" dirty="0" err="1"/>
              <a:t>units</a:t>
            </a:r>
            <a:endParaRPr lang="de-DE" dirty="0"/>
          </a:p>
          <a:p>
            <a:r>
              <a:rPr lang="de-DE" dirty="0"/>
              <a:t>These 3 x 3 </a:t>
            </a:r>
            <a:r>
              <a:rPr lang="de-DE" dirty="0" err="1"/>
              <a:t>receptive</a:t>
            </a:r>
            <a:r>
              <a:rPr lang="de-DE" dirty="0"/>
              <a:t> </a:t>
            </a:r>
            <a:r>
              <a:rPr lang="de-DE" dirty="0" err="1"/>
              <a:t>fields</a:t>
            </a:r>
            <a:r>
              <a:rPr lang="de-DE" dirty="0"/>
              <a:t> </a:t>
            </a:r>
            <a:r>
              <a:rPr lang="de-DE" dirty="0" err="1"/>
              <a:t>are</a:t>
            </a:r>
            <a:r>
              <a:rPr lang="de-DE" dirty="0"/>
              <a:t> </a:t>
            </a:r>
            <a:r>
              <a:rPr lang="de-DE" dirty="0" err="1"/>
              <a:t>called</a:t>
            </a:r>
            <a:r>
              <a:rPr lang="de-DE" dirty="0"/>
              <a:t> </a:t>
            </a:r>
            <a:r>
              <a:rPr lang="de-DE" dirty="0" err="1"/>
              <a:t>kernels</a:t>
            </a:r>
            <a:r>
              <a:rPr lang="de-DE" dirty="0"/>
              <a:t> </a:t>
            </a:r>
            <a:r>
              <a:rPr lang="de-DE" dirty="0" err="1"/>
              <a:t>and</a:t>
            </a:r>
            <a:r>
              <a:rPr lang="de-DE" dirty="0"/>
              <a:t> </a:t>
            </a:r>
            <a:r>
              <a:rPr lang="de-DE" dirty="0" err="1"/>
              <a:t>summarize</a:t>
            </a:r>
            <a:r>
              <a:rPr lang="de-DE" dirty="0"/>
              <a:t> </a:t>
            </a:r>
            <a:r>
              <a:rPr lang="de-DE" dirty="0" err="1"/>
              <a:t>the</a:t>
            </a:r>
            <a:r>
              <a:rPr lang="de-DE" dirty="0"/>
              <a:t> </a:t>
            </a:r>
            <a:r>
              <a:rPr lang="de-DE" dirty="0" err="1"/>
              <a:t>features</a:t>
            </a:r>
            <a:r>
              <a:rPr lang="de-DE" dirty="0"/>
              <a:t> in </a:t>
            </a:r>
            <a:r>
              <a:rPr lang="de-DE" dirty="0" err="1"/>
              <a:t>the</a:t>
            </a:r>
            <a:r>
              <a:rPr lang="de-DE" dirty="0"/>
              <a:t> 3 x 3 </a:t>
            </a:r>
            <a:r>
              <a:rPr lang="de-DE" dirty="0" err="1"/>
              <a:t>field</a:t>
            </a:r>
            <a:r>
              <a:rPr lang="de-DE" dirty="0"/>
              <a:t> </a:t>
            </a:r>
            <a:r>
              <a:rPr lang="de-DE" dirty="0" err="1"/>
              <a:t>creating</a:t>
            </a:r>
            <a:r>
              <a:rPr lang="de-DE" dirty="0"/>
              <a:t> a </a:t>
            </a:r>
            <a:r>
              <a:rPr lang="de-DE" dirty="0" err="1"/>
              <a:t>feature</a:t>
            </a:r>
            <a:r>
              <a:rPr lang="de-DE" dirty="0"/>
              <a:t> </a:t>
            </a:r>
            <a:r>
              <a:rPr lang="de-DE" dirty="0" err="1"/>
              <a:t>map</a:t>
            </a:r>
            <a:r>
              <a:rPr lang="de-DE" dirty="0"/>
              <a:t> (</a:t>
            </a:r>
            <a:r>
              <a:rPr lang="de-DE" dirty="0" err="1"/>
              <a:t>channel</a:t>
            </a:r>
            <a:r>
              <a:rPr lang="de-DE" dirty="0"/>
              <a:t>)</a:t>
            </a:r>
          </a:p>
          <a:p>
            <a:r>
              <a:rPr lang="de-DE" dirty="0" err="1"/>
              <a:t>By</a:t>
            </a:r>
            <a:r>
              <a:rPr lang="de-DE" dirty="0"/>
              <a:t> </a:t>
            </a:r>
            <a:r>
              <a:rPr lang="de-DE" dirty="0" err="1"/>
              <a:t>applying</a:t>
            </a:r>
            <a:r>
              <a:rPr lang="de-DE" dirty="0"/>
              <a:t> different </a:t>
            </a:r>
            <a:r>
              <a:rPr lang="de-DE" dirty="0" err="1"/>
              <a:t>kernels</a:t>
            </a:r>
            <a:r>
              <a:rPr lang="de-DE" dirty="0"/>
              <a:t> </a:t>
            </a:r>
            <a:r>
              <a:rPr lang="de-DE" dirty="0" err="1"/>
              <a:t>we</a:t>
            </a:r>
            <a:r>
              <a:rPr lang="de-DE" dirty="0"/>
              <a:t> </a:t>
            </a:r>
            <a:r>
              <a:rPr lang="de-DE" dirty="0" err="1"/>
              <a:t>get</a:t>
            </a:r>
            <a:r>
              <a:rPr lang="de-DE" dirty="0"/>
              <a:t> different </a:t>
            </a:r>
            <a:r>
              <a:rPr lang="de-DE" dirty="0" err="1"/>
              <a:t>channels</a:t>
            </a:r>
            <a:endParaRPr lang="de-AT" dirty="0"/>
          </a:p>
        </p:txBody>
      </p:sp>
      <p:sp>
        <p:nvSpPr>
          <p:cNvPr id="3" name="Fußzeilenplatzhalter 2"/>
          <p:cNvSpPr>
            <a:spLocks noGrp="1"/>
          </p:cNvSpPr>
          <p:nvPr>
            <p:ph type="ftr" sz="quarter" idx="11"/>
          </p:nvPr>
        </p:nvSpPr>
        <p:spPr/>
        <p:txBody>
          <a:bodyPr/>
          <a:lstStyle/>
          <a:p>
            <a:r>
              <a:rPr lang="en-US" dirty="0"/>
              <a:t>Natural Language Processing</a:t>
            </a:r>
          </a:p>
        </p:txBody>
      </p:sp>
      <p:sp>
        <p:nvSpPr>
          <p:cNvPr id="7" name="Datumsplatzhalter 6"/>
          <p:cNvSpPr>
            <a:spLocks noGrp="1"/>
          </p:cNvSpPr>
          <p:nvPr>
            <p:ph type="dt" sz="half" idx="10"/>
          </p:nvPr>
        </p:nvSpPr>
        <p:spPr/>
        <p:txBody>
          <a:bodyPr/>
          <a:lstStyle/>
          <a:p>
            <a:pPr>
              <a:defRPr/>
            </a:pPr>
            <a:r>
              <a:rPr lang="en-US" dirty="0">
                <a:solidFill>
                  <a:prstClr val="black"/>
                </a:solidFill>
              </a:rPr>
              <a:t>2022</a:t>
            </a:r>
          </a:p>
        </p:txBody>
      </p:sp>
      <p:sp>
        <p:nvSpPr>
          <p:cNvPr id="8" name="Foliennummernplatzhalt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11" name="Grafik 10"/>
          <p:cNvPicPr>
            <a:picLocks noChangeAspect="1"/>
          </p:cNvPicPr>
          <p:nvPr/>
        </p:nvPicPr>
        <p:blipFill>
          <a:blip r:embed="rId2"/>
          <a:stretch>
            <a:fillRect/>
          </a:stretch>
        </p:blipFill>
        <p:spPr>
          <a:xfrm>
            <a:off x="6054740" y="1694180"/>
            <a:ext cx="5205398" cy="2174789"/>
          </a:xfrm>
          <a:prstGeom prst="rect">
            <a:avLst/>
          </a:prstGeom>
        </p:spPr>
      </p:pic>
      <p:pic>
        <p:nvPicPr>
          <p:cNvPr id="12" name="Grafik 11"/>
          <p:cNvPicPr>
            <a:picLocks noChangeAspect="1"/>
          </p:cNvPicPr>
          <p:nvPr/>
        </p:nvPicPr>
        <p:blipFill>
          <a:blip r:embed="rId3"/>
          <a:stretch>
            <a:fillRect/>
          </a:stretch>
        </p:blipFill>
        <p:spPr>
          <a:xfrm>
            <a:off x="6054741" y="3880597"/>
            <a:ext cx="5205398" cy="2290765"/>
          </a:xfrm>
          <a:prstGeom prst="rect">
            <a:avLst/>
          </a:prstGeom>
        </p:spPr>
      </p:pic>
    </p:spTree>
    <p:extLst>
      <p:ext uri="{BB962C8B-B14F-4D97-AF65-F5344CB8AC3E}">
        <p14:creationId xmlns:p14="http://schemas.microsoft.com/office/powerpoint/2010/main" val="3397728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err="1"/>
              <a:t>Convolution</a:t>
            </a:r>
            <a:endParaRPr lang="de-AT" dirty="0"/>
          </a:p>
        </p:txBody>
      </p:sp>
      <p:sp>
        <p:nvSpPr>
          <p:cNvPr id="3" name="Inhaltsplatzhalter 2"/>
          <p:cNvSpPr>
            <a:spLocks noGrp="1"/>
          </p:cNvSpPr>
          <p:nvPr>
            <p:ph sz="quarter" idx="14"/>
          </p:nvPr>
        </p:nvSpPr>
        <p:spPr>
          <a:xfrm>
            <a:off x="931864" y="1695450"/>
            <a:ext cx="3134418" cy="4314825"/>
          </a:xfrm>
        </p:spPr>
        <p:txBody>
          <a:bodyPr>
            <a:normAutofit/>
          </a:bodyPr>
          <a:lstStyle/>
          <a:p>
            <a:r>
              <a:rPr lang="en-US" dirty="0"/>
              <a:t>The kernel slides across the image and produces an output value at each position</a:t>
            </a:r>
          </a:p>
          <a:p>
            <a:r>
              <a:rPr lang="en-US" dirty="0"/>
              <a:t>We convolve multiple kernels and obtain multiple feature maps or channels</a:t>
            </a:r>
            <a:endParaRPr lang="de-AT" dirty="0"/>
          </a:p>
        </p:txBody>
      </p:sp>
      <p:sp>
        <p:nvSpPr>
          <p:cNvPr id="4" name="Fußzeilenplatzhalter 3"/>
          <p:cNvSpPr>
            <a:spLocks noGrp="1"/>
          </p:cNvSpPr>
          <p:nvPr>
            <p:ph type="ftr" sz="quarter" idx="11"/>
          </p:nvPr>
        </p:nvSpPr>
        <p:spPr/>
        <p:txBody>
          <a:bodyPr/>
          <a:lstStyle/>
          <a:p>
            <a:r>
              <a:rPr lang="en-US" dirty="0">
                <a:solidFill>
                  <a:prstClr val="black"/>
                </a:solidFill>
              </a:rPr>
              <a:t>Natural Language Processing</a:t>
            </a:r>
          </a:p>
        </p:txBody>
      </p:sp>
      <p:sp>
        <p:nvSpPr>
          <p:cNvPr id="5" name="Datumsplatzhalter 4"/>
          <p:cNvSpPr>
            <a:spLocks noGrp="1"/>
          </p:cNvSpPr>
          <p:nvPr>
            <p:ph type="dt" sz="half" idx="10"/>
          </p:nvPr>
        </p:nvSpPr>
        <p:spPr/>
        <p:txBody>
          <a:bodyPr/>
          <a:lstStyle/>
          <a:p>
            <a:pPr>
              <a:defRPr/>
            </a:pPr>
            <a:r>
              <a:rPr lang="en-US" dirty="0">
                <a:solidFill>
                  <a:prstClr val="black"/>
                </a:solidFill>
              </a:rPr>
              <a:t>2022</a:t>
            </a: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8" name="Grafik 7"/>
          <p:cNvPicPr>
            <a:picLocks noChangeAspect="1"/>
          </p:cNvPicPr>
          <p:nvPr/>
        </p:nvPicPr>
        <p:blipFill>
          <a:blip r:embed="rId2"/>
          <a:stretch>
            <a:fillRect/>
          </a:stretch>
        </p:blipFill>
        <p:spPr>
          <a:xfrm>
            <a:off x="4066281" y="1694180"/>
            <a:ext cx="3677186" cy="1683334"/>
          </a:xfrm>
          <a:prstGeom prst="rect">
            <a:avLst/>
          </a:prstGeom>
        </p:spPr>
      </p:pic>
      <p:pic>
        <p:nvPicPr>
          <p:cNvPr id="9" name="Grafik 8"/>
          <p:cNvPicPr>
            <a:picLocks noChangeAspect="1"/>
          </p:cNvPicPr>
          <p:nvPr/>
        </p:nvPicPr>
        <p:blipFill>
          <a:blip r:embed="rId3"/>
          <a:stretch>
            <a:fillRect/>
          </a:stretch>
        </p:blipFill>
        <p:spPr>
          <a:xfrm>
            <a:off x="7743467" y="1694180"/>
            <a:ext cx="3698359" cy="1683334"/>
          </a:xfrm>
          <a:prstGeom prst="rect">
            <a:avLst/>
          </a:prstGeom>
        </p:spPr>
      </p:pic>
      <p:pic>
        <p:nvPicPr>
          <p:cNvPr id="10" name="Grafik 9"/>
          <p:cNvPicPr>
            <a:picLocks noChangeAspect="1"/>
          </p:cNvPicPr>
          <p:nvPr/>
        </p:nvPicPr>
        <p:blipFill>
          <a:blip r:embed="rId4"/>
          <a:stretch>
            <a:fillRect/>
          </a:stretch>
        </p:blipFill>
        <p:spPr>
          <a:xfrm>
            <a:off x="4066281" y="3409259"/>
            <a:ext cx="3677186" cy="1574283"/>
          </a:xfrm>
          <a:prstGeom prst="rect">
            <a:avLst/>
          </a:prstGeom>
        </p:spPr>
      </p:pic>
      <p:pic>
        <p:nvPicPr>
          <p:cNvPr id="11" name="Grafik 10"/>
          <p:cNvPicPr>
            <a:picLocks noChangeAspect="1"/>
          </p:cNvPicPr>
          <p:nvPr/>
        </p:nvPicPr>
        <p:blipFill>
          <a:blip r:embed="rId5"/>
          <a:stretch>
            <a:fillRect/>
          </a:stretch>
        </p:blipFill>
        <p:spPr>
          <a:xfrm>
            <a:off x="7743467" y="3377514"/>
            <a:ext cx="3538538" cy="1606028"/>
          </a:xfrm>
          <a:prstGeom prst="rect">
            <a:avLst/>
          </a:prstGeom>
        </p:spPr>
      </p:pic>
    </p:spTree>
    <p:extLst>
      <p:ext uri="{BB962C8B-B14F-4D97-AF65-F5344CB8AC3E}">
        <p14:creationId xmlns:p14="http://schemas.microsoft.com/office/powerpoint/2010/main" val="3785384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Pooling</a:t>
            </a:r>
            <a:endParaRPr lang="de-AT" dirty="0"/>
          </a:p>
        </p:txBody>
      </p:sp>
      <p:sp>
        <p:nvSpPr>
          <p:cNvPr id="3" name="Inhaltsplatzhalter 2"/>
          <p:cNvSpPr>
            <a:spLocks noGrp="1"/>
          </p:cNvSpPr>
          <p:nvPr>
            <p:ph sz="quarter" idx="14"/>
          </p:nvPr>
        </p:nvSpPr>
        <p:spPr/>
        <p:txBody>
          <a:bodyPr/>
          <a:lstStyle/>
          <a:p>
            <a:r>
              <a:rPr lang="en-US" dirty="0"/>
              <a:t>Compute mean or max over small windows to reduce dimensionality</a:t>
            </a:r>
            <a:endParaRPr lang="de-AT" dirty="0"/>
          </a:p>
        </p:txBody>
      </p:sp>
      <p:sp>
        <p:nvSpPr>
          <p:cNvPr id="4" name="Fußzeilenplatzhalter 3"/>
          <p:cNvSpPr>
            <a:spLocks noGrp="1"/>
          </p:cNvSpPr>
          <p:nvPr>
            <p:ph type="ftr" sz="quarter" idx="11"/>
          </p:nvPr>
        </p:nvSpPr>
        <p:spPr/>
        <p:txBody>
          <a:bodyPr/>
          <a:lstStyle/>
          <a:p>
            <a:r>
              <a:rPr lang="en-US" dirty="0">
                <a:solidFill>
                  <a:prstClr val="black"/>
                </a:solidFill>
              </a:rPr>
              <a:t>Natural Language Processing</a:t>
            </a:r>
          </a:p>
        </p:txBody>
      </p:sp>
      <p:sp>
        <p:nvSpPr>
          <p:cNvPr id="5" name="Datumsplatzhalter 4"/>
          <p:cNvSpPr>
            <a:spLocks noGrp="1"/>
          </p:cNvSpPr>
          <p:nvPr>
            <p:ph type="dt" sz="half" idx="10"/>
          </p:nvPr>
        </p:nvSpPr>
        <p:spPr/>
        <p:txBody>
          <a:bodyPr/>
          <a:lstStyle/>
          <a:p>
            <a:pPr>
              <a:defRPr/>
            </a:pPr>
            <a:r>
              <a:rPr lang="en-US" dirty="0">
                <a:solidFill>
                  <a:prstClr val="black"/>
                </a:solidFill>
              </a:rPr>
              <a:t>2022</a:t>
            </a: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8" name="Grafik 7"/>
          <p:cNvPicPr>
            <a:picLocks noChangeAspect="1"/>
          </p:cNvPicPr>
          <p:nvPr/>
        </p:nvPicPr>
        <p:blipFill>
          <a:blip r:embed="rId2"/>
          <a:stretch>
            <a:fillRect/>
          </a:stretch>
        </p:blipFill>
        <p:spPr>
          <a:xfrm>
            <a:off x="1002983" y="2728912"/>
            <a:ext cx="4867275" cy="2247900"/>
          </a:xfrm>
          <a:prstGeom prst="rect">
            <a:avLst/>
          </a:prstGeom>
        </p:spPr>
      </p:pic>
      <p:pic>
        <p:nvPicPr>
          <p:cNvPr id="9" name="Grafik 8"/>
          <p:cNvPicPr>
            <a:picLocks noChangeAspect="1"/>
          </p:cNvPicPr>
          <p:nvPr/>
        </p:nvPicPr>
        <p:blipFill>
          <a:blip r:embed="rId3"/>
          <a:stretch>
            <a:fillRect/>
          </a:stretch>
        </p:blipFill>
        <p:spPr>
          <a:xfrm>
            <a:off x="5870258" y="2728913"/>
            <a:ext cx="4838931" cy="2253098"/>
          </a:xfrm>
          <a:prstGeom prst="rect">
            <a:avLst/>
          </a:prstGeom>
        </p:spPr>
      </p:pic>
    </p:spTree>
    <p:extLst>
      <p:ext uri="{BB962C8B-B14F-4D97-AF65-F5344CB8AC3E}">
        <p14:creationId xmlns:p14="http://schemas.microsoft.com/office/powerpoint/2010/main" val="3179217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err="1"/>
              <a:t>Example</a:t>
            </a:r>
            <a:r>
              <a:rPr lang="de-DE" dirty="0"/>
              <a:t> </a:t>
            </a:r>
            <a:r>
              <a:rPr lang="de-DE" dirty="0" err="1"/>
              <a:t>of</a:t>
            </a:r>
            <a:r>
              <a:rPr lang="de-DE" dirty="0"/>
              <a:t> a </a:t>
            </a:r>
            <a:r>
              <a:rPr lang="de-DE" dirty="0" err="1"/>
              <a:t>deep</a:t>
            </a:r>
            <a:r>
              <a:rPr lang="de-DE" dirty="0"/>
              <a:t> CNN (</a:t>
            </a:r>
            <a:r>
              <a:rPr lang="de-DE" dirty="0" err="1"/>
              <a:t>AlexNet</a:t>
            </a:r>
            <a:r>
              <a:rPr lang="de-DE" dirty="0"/>
              <a:t>)</a:t>
            </a:r>
            <a:endParaRPr lang="de-AT" dirty="0"/>
          </a:p>
        </p:txBody>
      </p:sp>
      <p:pic>
        <p:nvPicPr>
          <p:cNvPr id="7" name="Inhaltsplatzhalter 6"/>
          <p:cNvPicPr>
            <a:picLocks noGrp="1" noChangeAspect="1"/>
          </p:cNvPicPr>
          <p:nvPr>
            <p:ph sz="quarter" idx="14"/>
          </p:nvPr>
        </p:nvPicPr>
        <p:blipFill>
          <a:blip r:embed="rId2"/>
          <a:stretch>
            <a:fillRect/>
          </a:stretch>
        </p:blipFill>
        <p:spPr>
          <a:xfrm>
            <a:off x="1609086" y="1695450"/>
            <a:ext cx="8973828" cy="4314825"/>
          </a:xfrm>
          <a:prstGeom prst="rect">
            <a:avLst/>
          </a:prstGeom>
        </p:spPr>
      </p:pic>
      <p:sp>
        <p:nvSpPr>
          <p:cNvPr id="4" name="Fußzeilenplatzhalter 3"/>
          <p:cNvSpPr>
            <a:spLocks noGrp="1"/>
          </p:cNvSpPr>
          <p:nvPr>
            <p:ph type="ftr" sz="quarter" idx="11"/>
          </p:nvPr>
        </p:nvSpPr>
        <p:spPr/>
        <p:txBody>
          <a:bodyPr/>
          <a:lstStyle/>
          <a:p>
            <a:r>
              <a:rPr lang="en-US" dirty="0">
                <a:solidFill>
                  <a:prstClr val="black"/>
                </a:solidFill>
              </a:rPr>
              <a:t>Natural Language Processing</a:t>
            </a:r>
          </a:p>
        </p:txBody>
      </p:sp>
      <p:sp>
        <p:nvSpPr>
          <p:cNvPr id="5" name="Datumsplatzhalter 4"/>
          <p:cNvSpPr>
            <a:spLocks noGrp="1"/>
          </p:cNvSpPr>
          <p:nvPr>
            <p:ph type="dt" sz="half" idx="10"/>
          </p:nvPr>
        </p:nvSpPr>
        <p:spPr/>
        <p:txBody>
          <a:bodyPr/>
          <a:lstStyle/>
          <a:p>
            <a:pPr>
              <a:defRPr/>
            </a:pPr>
            <a:r>
              <a:rPr lang="en-US" dirty="0">
                <a:solidFill>
                  <a:prstClr val="black"/>
                </a:solidFill>
              </a:rPr>
              <a:t>2022</a:t>
            </a: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
        <p:nvSpPr>
          <p:cNvPr id="9" name="Textfeld 8"/>
          <p:cNvSpPr txBox="1"/>
          <p:nvPr/>
        </p:nvSpPr>
        <p:spPr>
          <a:xfrm>
            <a:off x="2957384" y="1510784"/>
            <a:ext cx="2298357" cy="369332"/>
          </a:xfrm>
          <a:prstGeom prst="rect">
            <a:avLst/>
          </a:prstGeom>
          <a:noFill/>
        </p:spPr>
        <p:txBody>
          <a:bodyPr wrap="square" rtlCol="0">
            <a:spAutoFit/>
          </a:bodyPr>
          <a:lstStyle/>
          <a:p>
            <a:r>
              <a:rPr lang="de-DE" dirty="0" err="1">
                <a:solidFill>
                  <a:srgbClr val="14C8B9"/>
                </a:solidFill>
              </a:rPr>
              <a:t>Convolution</a:t>
            </a:r>
            <a:endParaRPr lang="de-AT" dirty="0">
              <a:solidFill>
                <a:srgbClr val="14C8B9"/>
              </a:solidFill>
            </a:endParaRPr>
          </a:p>
        </p:txBody>
      </p:sp>
      <p:sp>
        <p:nvSpPr>
          <p:cNvPr id="10" name="Textfeld 9"/>
          <p:cNvSpPr txBox="1"/>
          <p:nvPr/>
        </p:nvSpPr>
        <p:spPr>
          <a:xfrm>
            <a:off x="1557075" y="3668196"/>
            <a:ext cx="1037967" cy="369332"/>
          </a:xfrm>
          <a:prstGeom prst="rect">
            <a:avLst/>
          </a:prstGeom>
          <a:noFill/>
        </p:spPr>
        <p:txBody>
          <a:bodyPr wrap="square" rtlCol="0">
            <a:spAutoFit/>
          </a:bodyPr>
          <a:lstStyle/>
          <a:p>
            <a:r>
              <a:rPr lang="de-DE" dirty="0">
                <a:solidFill>
                  <a:srgbClr val="2267EB"/>
                </a:solidFill>
              </a:rPr>
              <a:t>Input</a:t>
            </a:r>
            <a:endParaRPr lang="de-AT" dirty="0">
              <a:solidFill>
                <a:srgbClr val="2267EB"/>
              </a:solidFill>
            </a:endParaRPr>
          </a:p>
        </p:txBody>
      </p:sp>
      <p:sp>
        <p:nvSpPr>
          <p:cNvPr id="11" name="Textfeld 10"/>
          <p:cNvSpPr txBox="1"/>
          <p:nvPr/>
        </p:nvSpPr>
        <p:spPr>
          <a:xfrm>
            <a:off x="4706390" y="1510784"/>
            <a:ext cx="985052" cy="369332"/>
          </a:xfrm>
          <a:prstGeom prst="rect">
            <a:avLst/>
          </a:prstGeom>
          <a:noFill/>
        </p:spPr>
        <p:txBody>
          <a:bodyPr wrap="square" rtlCol="0">
            <a:spAutoFit/>
          </a:bodyPr>
          <a:lstStyle/>
          <a:p>
            <a:r>
              <a:rPr lang="de-DE" dirty="0">
                <a:solidFill>
                  <a:srgbClr val="AE50BB"/>
                </a:solidFill>
              </a:rPr>
              <a:t>Pooling</a:t>
            </a:r>
            <a:endParaRPr lang="de-AT" dirty="0">
              <a:solidFill>
                <a:srgbClr val="AE50BB"/>
              </a:solidFill>
            </a:endParaRPr>
          </a:p>
        </p:txBody>
      </p:sp>
      <p:sp>
        <p:nvSpPr>
          <p:cNvPr id="12" name="Textfeld 11"/>
          <p:cNvSpPr txBox="1"/>
          <p:nvPr/>
        </p:nvSpPr>
        <p:spPr>
          <a:xfrm>
            <a:off x="3764689" y="5899751"/>
            <a:ext cx="2010033" cy="369332"/>
          </a:xfrm>
          <a:prstGeom prst="rect">
            <a:avLst/>
          </a:prstGeom>
          <a:noFill/>
        </p:spPr>
        <p:txBody>
          <a:bodyPr wrap="square" rtlCol="0">
            <a:spAutoFit/>
          </a:bodyPr>
          <a:lstStyle/>
          <a:p>
            <a:pPr algn="ctr"/>
            <a:r>
              <a:rPr lang="de-DE" dirty="0" err="1">
                <a:solidFill>
                  <a:srgbClr val="F9526B"/>
                </a:solidFill>
              </a:rPr>
              <a:t>Fully</a:t>
            </a:r>
            <a:r>
              <a:rPr lang="de-DE" dirty="0">
                <a:solidFill>
                  <a:srgbClr val="F9526B"/>
                </a:solidFill>
              </a:rPr>
              <a:t> </a:t>
            </a:r>
            <a:r>
              <a:rPr lang="de-DE" dirty="0" err="1">
                <a:solidFill>
                  <a:srgbClr val="F9526B"/>
                </a:solidFill>
              </a:rPr>
              <a:t>Connected</a:t>
            </a:r>
            <a:endParaRPr lang="de-AT" dirty="0">
              <a:solidFill>
                <a:srgbClr val="F9526B"/>
              </a:solidFill>
            </a:endParaRPr>
          </a:p>
        </p:txBody>
      </p:sp>
    </p:spTree>
    <p:extLst>
      <p:ext uri="{BB962C8B-B14F-4D97-AF65-F5344CB8AC3E}">
        <p14:creationId xmlns:p14="http://schemas.microsoft.com/office/powerpoint/2010/main" val="1537427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CNNs </a:t>
            </a:r>
            <a:r>
              <a:rPr lang="de-DE" dirty="0" err="1"/>
              <a:t>for</a:t>
            </a:r>
            <a:r>
              <a:rPr lang="de-DE" dirty="0"/>
              <a:t> NLP</a:t>
            </a:r>
            <a:endParaRPr lang="de-AT" dirty="0"/>
          </a:p>
        </p:txBody>
      </p:sp>
      <p:sp>
        <p:nvSpPr>
          <p:cNvPr id="3" name="Inhaltsplatzhalter 2"/>
          <p:cNvSpPr>
            <a:spLocks noGrp="1"/>
          </p:cNvSpPr>
          <p:nvPr>
            <p:ph sz="quarter" idx="14"/>
          </p:nvPr>
        </p:nvSpPr>
        <p:spPr/>
        <p:txBody>
          <a:bodyPr/>
          <a:lstStyle/>
          <a:p>
            <a:r>
              <a:rPr lang="de-DE" dirty="0" err="1"/>
              <a:t>Similar</a:t>
            </a:r>
            <a:r>
              <a:rPr lang="de-DE" dirty="0"/>
              <a:t> </a:t>
            </a:r>
            <a:r>
              <a:rPr lang="de-DE" dirty="0" err="1"/>
              <a:t>to</a:t>
            </a:r>
            <a:r>
              <a:rPr lang="de-DE" dirty="0"/>
              <a:t> classic </a:t>
            </a:r>
            <a:r>
              <a:rPr lang="de-DE" dirty="0" err="1"/>
              <a:t>feed</a:t>
            </a:r>
            <a:r>
              <a:rPr lang="de-DE" dirty="0"/>
              <a:t>-forward </a:t>
            </a:r>
            <a:r>
              <a:rPr lang="de-DE" dirty="0" err="1"/>
              <a:t>neural</a:t>
            </a:r>
            <a:r>
              <a:rPr lang="de-DE" dirty="0"/>
              <a:t> </a:t>
            </a:r>
            <a:r>
              <a:rPr lang="de-DE" dirty="0" err="1"/>
              <a:t>networks</a:t>
            </a:r>
            <a:r>
              <a:rPr lang="de-DE" dirty="0"/>
              <a:t> </a:t>
            </a:r>
            <a:r>
              <a:rPr lang="de-DE" dirty="0" err="1"/>
              <a:t>mostly</a:t>
            </a:r>
            <a:r>
              <a:rPr lang="de-DE" dirty="0"/>
              <a:t> </a:t>
            </a:r>
            <a:r>
              <a:rPr lang="de-DE" dirty="0" err="1"/>
              <a:t>used</a:t>
            </a:r>
            <a:r>
              <a:rPr lang="de-DE" dirty="0"/>
              <a:t> </a:t>
            </a:r>
            <a:r>
              <a:rPr lang="de-DE" dirty="0" err="1"/>
              <a:t>for</a:t>
            </a:r>
            <a:r>
              <a:rPr lang="de-DE" dirty="0"/>
              <a:t> </a:t>
            </a:r>
            <a:r>
              <a:rPr lang="de-DE" dirty="0" err="1"/>
              <a:t>classification</a:t>
            </a:r>
            <a:r>
              <a:rPr lang="de-DE" dirty="0"/>
              <a:t> </a:t>
            </a:r>
            <a:r>
              <a:rPr lang="de-DE" dirty="0" err="1"/>
              <a:t>tasks</a:t>
            </a:r>
            <a:endParaRPr lang="de-DE" dirty="0"/>
          </a:p>
          <a:p>
            <a:r>
              <a:rPr lang="de-DE" dirty="0" err="1"/>
              <a:t>Instead</a:t>
            </a:r>
            <a:r>
              <a:rPr lang="de-DE" dirty="0"/>
              <a:t> </a:t>
            </a:r>
            <a:r>
              <a:rPr lang="de-DE" dirty="0" err="1"/>
              <a:t>of</a:t>
            </a:r>
            <a:r>
              <a:rPr lang="de-DE" dirty="0"/>
              <a:t> a 2D (3D) </a:t>
            </a:r>
            <a:r>
              <a:rPr lang="de-DE" dirty="0" err="1"/>
              <a:t>image</a:t>
            </a:r>
            <a:r>
              <a:rPr lang="de-DE" dirty="0"/>
              <a:t> </a:t>
            </a:r>
            <a:r>
              <a:rPr lang="de-DE" dirty="0" err="1"/>
              <a:t>we</a:t>
            </a:r>
            <a:r>
              <a:rPr lang="de-DE" dirty="0"/>
              <a:t> </a:t>
            </a:r>
            <a:r>
              <a:rPr lang="de-DE" dirty="0" err="1"/>
              <a:t>have</a:t>
            </a:r>
            <a:r>
              <a:rPr lang="de-DE" dirty="0"/>
              <a:t> a 1D (2D) </a:t>
            </a:r>
            <a:r>
              <a:rPr lang="de-DE" dirty="0" err="1"/>
              <a:t>sequence</a:t>
            </a:r>
            <a:r>
              <a:rPr lang="de-DE" dirty="0"/>
              <a:t> </a:t>
            </a:r>
            <a:r>
              <a:rPr lang="de-DE" dirty="0" err="1"/>
              <a:t>of</a:t>
            </a:r>
            <a:r>
              <a:rPr lang="de-DE" dirty="0"/>
              <a:t> </a:t>
            </a:r>
            <a:r>
              <a:rPr lang="de-DE" dirty="0" err="1"/>
              <a:t>tokens</a:t>
            </a:r>
            <a:r>
              <a:rPr lang="de-DE" dirty="0"/>
              <a:t>, </a:t>
            </a:r>
            <a:r>
              <a:rPr lang="de-DE" dirty="0" err="1"/>
              <a:t>therefore</a:t>
            </a:r>
            <a:r>
              <a:rPr lang="de-DE" dirty="0"/>
              <a:t> 1D </a:t>
            </a:r>
            <a:r>
              <a:rPr lang="de-DE" dirty="0" err="1"/>
              <a:t>convolutional</a:t>
            </a:r>
            <a:r>
              <a:rPr lang="de-DE" dirty="0"/>
              <a:t> </a:t>
            </a:r>
            <a:r>
              <a:rPr lang="de-DE" dirty="0" err="1"/>
              <a:t>layer</a:t>
            </a:r>
            <a:endParaRPr lang="de-DE" dirty="0"/>
          </a:p>
          <a:p>
            <a:r>
              <a:rPr lang="de-DE" dirty="0" err="1"/>
              <a:t>Captures</a:t>
            </a:r>
            <a:r>
              <a:rPr lang="de-DE" dirty="0"/>
              <a:t> </a:t>
            </a:r>
            <a:r>
              <a:rPr lang="de-DE" dirty="0" err="1"/>
              <a:t>some</a:t>
            </a:r>
            <a:r>
              <a:rPr lang="de-DE" dirty="0"/>
              <a:t> </a:t>
            </a:r>
            <a:r>
              <a:rPr lang="de-DE" dirty="0" err="1"/>
              <a:t>of</a:t>
            </a:r>
            <a:r>
              <a:rPr lang="de-DE" dirty="0"/>
              <a:t> </a:t>
            </a:r>
            <a:r>
              <a:rPr lang="de-DE" dirty="0" err="1"/>
              <a:t>the</a:t>
            </a:r>
            <a:r>
              <a:rPr lang="de-DE" dirty="0"/>
              <a:t> </a:t>
            </a:r>
            <a:r>
              <a:rPr lang="de-DE" dirty="0" err="1"/>
              <a:t>sequence</a:t>
            </a:r>
            <a:r>
              <a:rPr lang="de-DE" dirty="0"/>
              <a:t> </a:t>
            </a:r>
            <a:r>
              <a:rPr lang="de-DE" dirty="0" err="1"/>
              <a:t>aspects</a:t>
            </a:r>
            <a:r>
              <a:rPr lang="de-DE" dirty="0"/>
              <a:t> </a:t>
            </a:r>
            <a:r>
              <a:rPr lang="de-DE" dirty="0" err="1"/>
              <a:t>of</a:t>
            </a:r>
            <a:r>
              <a:rPr lang="de-DE" dirty="0"/>
              <a:t> </a:t>
            </a:r>
            <a:r>
              <a:rPr lang="de-DE" dirty="0" err="1"/>
              <a:t>texts</a:t>
            </a:r>
            <a:r>
              <a:rPr lang="de-DE" dirty="0"/>
              <a:t> e.g. </a:t>
            </a:r>
            <a:r>
              <a:rPr lang="de-DE" dirty="0" err="1"/>
              <a:t>words</a:t>
            </a:r>
            <a:r>
              <a:rPr lang="de-DE" dirty="0"/>
              <a:t> </a:t>
            </a:r>
            <a:r>
              <a:rPr lang="de-DE" dirty="0" err="1"/>
              <a:t>appearing</a:t>
            </a:r>
            <a:r>
              <a:rPr lang="de-DE" dirty="0"/>
              <a:t> </a:t>
            </a:r>
            <a:r>
              <a:rPr lang="de-DE" dirty="0" err="1"/>
              <a:t>together</a:t>
            </a:r>
            <a:endParaRPr lang="de-DE" dirty="0"/>
          </a:p>
          <a:p>
            <a:r>
              <a:rPr lang="de-DE" dirty="0"/>
              <a:t>Same </a:t>
            </a:r>
            <a:r>
              <a:rPr lang="de-DE" dirty="0" err="1"/>
              <a:t>pros</a:t>
            </a:r>
            <a:r>
              <a:rPr lang="de-DE" dirty="0"/>
              <a:t> </a:t>
            </a:r>
            <a:r>
              <a:rPr lang="de-DE" dirty="0" err="1"/>
              <a:t>and</a:t>
            </a:r>
            <a:r>
              <a:rPr lang="de-DE" dirty="0"/>
              <a:t> </a:t>
            </a:r>
            <a:r>
              <a:rPr lang="de-DE" dirty="0" err="1"/>
              <a:t>cons</a:t>
            </a:r>
            <a:r>
              <a:rPr lang="de-DE" dirty="0"/>
              <a:t> </a:t>
            </a:r>
            <a:r>
              <a:rPr lang="de-DE" dirty="0" err="1"/>
              <a:t>of</a:t>
            </a:r>
            <a:r>
              <a:rPr lang="de-DE" dirty="0"/>
              <a:t> a classic ANN</a:t>
            </a:r>
          </a:p>
        </p:txBody>
      </p:sp>
      <p:sp>
        <p:nvSpPr>
          <p:cNvPr id="4" name="Fußzeilenplatzhalter 3"/>
          <p:cNvSpPr>
            <a:spLocks noGrp="1"/>
          </p:cNvSpPr>
          <p:nvPr>
            <p:ph type="ftr" sz="quarter" idx="11"/>
          </p:nvPr>
        </p:nvSpPr>
        <p:spPr/>
        <p:txBody>
          <a:bodyPr/>
          <a:lstStyle/>
          <a:p>
            <a:r>
              <a:rPr lang="en-US" dirty="0">
                <a:solidFill>
                  <a:prstClr val="black"/>
                </a:solidFill>
              </a:rPr>
              <a:t>Natural Language Processing</a:t>
            </a:r>
          </a:p>
        </p:txBody>
      </p:sp>
      <p:sp>
        <p:nvSpPr>
          <p:cNvPr id="5" name="Datumsplatzhalter 4"/>
          <p:cNvSpPr>
            <a:spLocks noGrp="1"/>
          </p:cNvSpPr>
          <p:nvPr>
            <p:ph type="dt" sz="half" idx="10"/>
          </p:nvPr>
        </p:nvSpPr>
        <p:spPr/>
        <p:txBody>
          <a:bodyPr/>
          <a:lstStyle/>
          <a:p>
            <a:pPr>
              <a:defRPr/>
            </a:pPr>
            <a:r>
              <a:rPr lang="en-US" dirty="0">
                <a:solidFill>
                  <a:prstClr val="black"/>
                </a:solidFill>
              </a:rPr>
              <a:t>2022</a:t>
            </a: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6507441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Minimal </a:t>
            </a:r>
            <a:r>
              <a:rPr lang="de-DE" dirty="0" err="1"/>
              <a:t>Keras</a:t>
            </a:r>
            <a:r>
              <a:rPr lang="de-DE" dirty="0"/>
              <a:t> NLP CNN </a:t>
            </a:r>
            <a:r>
              <a:rPr lang="de-DE" dirty="0" err="1"/>
              <a:t>Example</a:t>
            </a:r>
            <a:endParaRPr lang="de-AT" dirty="0"/>
          </a:p>
        </p:txBody>
      </p:sp>
      <p:sp>
        <p:nvSpPr>
          <p:cNvPr id="4" name="Fußzeilenplatzhalter 3"/>
          <p:cNvSpPr>
            <a:spLocks noGrp="1"/>
          </p:cNvSpPr>
          <p:nvPr>
            <p:ph type="ftr" sz="quarter" idx="11"/>
          </p:nvPr>
        </p:nvSpPr>
        <p:spPr/>
        <p:txBody>
          <a:bodyPr/>
          <a:lstStyle/>
          <a:p>
            <a:r>
              <a:rPr lang="en-US" dirty="0">
                <a:solidFill>
                  <a:prstClr val="black"/>
                </a:solidFill>
              </a:rPr>
              <a:t>Natural Language Processing</a:t>
            </a:r>
          </a:p>
        </p:txBody>
      </p:sp>
      <p:sp>
        <p:nvSpPr>
          <p:cNvPr id="5" name="Datumsplatzhalter 4"/>
          <p:cNvSpPr>
            <a:spLocks noGrp="1"/>
          </p:cNvSpPr>
          <p:nvPr>
            <p:ph type="dt" sz="half" idx="10"/>
          </p:nvPr>
        </p:nvSpPr>
        <p:spPr/>
        <p:txBody>
          <a:bodyPr/>
          <a:lstStyle/>
          <a:p>
            <a:pPr>
              <a:defRPr/>
            </a:pPr>
            <a:r>
              <a:rPr lang="en-US" dirty="0">
                <a:solidFill>
                  <a:prstClr val="black"/>
                </a:solidFill>
              </a:rPr>
              <a:t>2022</a:t>
            </a: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10" name="Inhaltsplatzhalter 9"/>
          <p:cNvPicPr>
            <a:picLocks noGrp="1" noChangeAspect="1"/>
          </p:cNvPicPr>
          <p:nvPr>
            <p:ph sz="quarter" idx="14"/>
          </p:nvPr>
        </p:nvPicPr>
        <p:blipFill>
          <a:blip r:embed="rId2"/>
          <a:stretch>
            <a:fillRect/>
          </a:stretch>
        </p:blipFill>
        <p:spPr>
          <a:xfrm>
            <a:off x="931863" y="1982459"/>
            <a:ext cx="10328275" cy="3740806"/>
          </a:xfrm>
          <a:prstGeom prst="rect">
            <a:avLst/>
          </a:prstGeom>
        </p:spPr>
      </p:pic>
    </p:spTree>
    <p:extLst>
      <p:ext uri="{BB962C8B-B14F-4D97-AF65-F5344CB8AC3E}">
        <p14:creationId xmlns:p14="http://schemas.microsoft.com/office/powerpoint/2010/main" val="21881550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E6941FA-CC11-0A7F-9375-BB9B5C20D8D1}"/>
              </a:ext>
            </a:extLst>
          </p:cNvPr>
          <p:cNvSpPr>
            <a:spLocks noGrp="1"/>
          </p:cNvSpPr>
          <p:nvPr>
            <p:ph type="ctrTitle"/>
          </p:nvPr>
        </p:nvSpPr>
        <p:spPr>
          <a:xfrm>
            <a:off x="649044" y="753034"/>
            <a:ext cx="6880340" cy="3887390"/>
          </a:xfrm>
        </p:spPr>
        <p:txBody>
          <a:bodyPr>
            <a:normAutofit/>
          </a:bodyPr>
          <a:lstStyle/>
          <a:p>
            <a:r>
              <a:rPr lang="de-DE" sz="8800" dirty="0" err="1"/>
              <a:t>Recurrent</a:t>
            </a:r>
            <a:br>
              <a:rPr lang="de-DE" sz="8800" dirty="0"/>
            </a:br>
            <a:r>
              <a:rPr lang="de-DE" sz="8800" dirty="0" err="1"/>
              <a:t>Neural</a:t>
            </a:r>
            <a:br>
              <a:rPr lang="de-DE" sz="8800" dirty="0"/>
            </a:br>
            <a:r>
              <a:rPr lang="de-DE" sz="8800" dirty="0"/>
              <a:t>Networks</a:t>
            </a:r>
            <a:endParaRPr lang="en-US" dirty="0"/>
          </a:p>
        </p:txBody>
      </p:sp>
      <p:sp>
        <p:nvSpPr>
          <p:cNvPr id="8" name="Subtitle 7">
            <a:extLst>
              <a:ext uri="{FF2B5EF4-FFF2-40B4-BE49-F238E27FC236}">
                <a16:creationId xmlns:a16="http://schemas.microsoft.com/office/drawing/2014/main" id="{204F5C65-182D-0615-3F81-ED6E8D28F62C}"/>
              </a:ext>
            </a:extLst>
          </p:cNvPr>
          <p:cNvSpPr>
            <a:spLocks noGrp="1"/>
          </p:cNvSpPr>
          <p:nvPr>
            <p:ph type="subTitle" idx="1"/>
          </p:nvPr>
        </p:nvSpPr>
        <p:spPr/>
        <p:txBody>
          <a:bodyPr/>
          <a:lstStyle/>
          <a:p>
            <a:endParaRPr lang="en-US" dirty="0"/>
          </a:p>
        </p:txBody>
      </p:sp>
      <p:pic>
        <p:nvPicPr>
          <p:cNvPr id="17" name="Picture 16">
            <a:extLst>
              <a:ext uri="{FF2B5EF4-FFF2-40B4-BE49-F238E27FC236}">
                <a16:creationId xmlns:a16="http://schemas.microsoft.com/office/drawing/2014/main" id="{88B0E03D-51F4-C11A-B302-341AC112CC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8785" y="2019946"/>
            <a:ext cx="1797827" cy="2790951"/>
          </a:xfrm>
          <a:prstGeom prst="rect">
            <a:avLst/>
          </a:prstGeom>
        </p:spPr>
      </p:pic>
    </p:spTree>
    <p:extLst>
      <p:ext uri="{BB962C8B-B14F-4D97-AF65-F5344CB8AC3E}">
        <p14:creationId xmlns:p14="http://schemas.microsoft.com/office/powerpoint/2010/main" val="1840965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Texts </a:t>
            </a:r>
            <a:r>
              <a:rPr lang="de-DE" dirty="0" err="1"/>
              <a:t>are</a:t>
            </a:r>
            <a:r>
              <a:rPr lang="de-DE" dirty="0"/>
              <a:t> </a:t>
            </a:r>
            <a:r>
              <a:rPr lang="de-DE" dirty="0" err="1"/>
              <a:t>Sequences</a:t>
            </a:r>
            <a:endParaRPr lang="de-AT" dirty="0"/>
          </a:p>
        </p:txBody>
      </p:sp>
      <p:sp>
        <p:nvSpPr>
          <p:cNvPr id="3" name="Inhaltsplatzhalter 2"/>
          <p:cNvSpPr>
            <a:spLocks noGrp="1"/>
          </p:cNvSpPr>
          <p:nvPr>
            <p:ph sz="quarter" idx="14"/>
          </p:nvPr>
        </p:nvSpPr>
        <p:spPr/>
        <p:txBody>
          <a:bodyPr/>
          <a:lstStyle/>
          <a:p>
            <a:r>
              <a:rPr lang="de-DE" dirty="0"/>
              <a:t>Texts </a:t>
            </a:r>
            <a:r>
              <a:rPr lang="de-DE" dirty="0" err="1"/>
              <a:t>are</a:t>
            </a:r>
            <a:r>
              <a:rPr lang="de-DE" dirty="0"/>
              <a:t> </a:t>
            </a:r>
            <a:r>
              <a:rPr lang="de-DE" dirty="0" err="1"/>
              <a:t>sequences</a:t>
            </a:r>
            <a:r>
              <a:rPr lang="de-DE" dirty="0"/>
              <a:t> </a:t>
            </a:r>
            <a:r>
              <a:rPr lang="de-DE" dirty="0" err="1"/>
              <a:t>of</a:t>
            </a:r>
            <a:r>
              <a:rPr lang="de-DE" dirty="0"/>
              <a:t> </a:t>
            </a:r>
            <a:r>
              <a:rPr lang="de-DE" dirty="0" err="1"/>
              <a:t>tokens</a:t>
            </a:r>
            <a:r>
              <a:rPr lang="de-DE" dirty="0"/>
              <a:t>/</a:t>
            </a:r>
            <a:r>
              <a:rPr lang="de-DE" dirty="0" err="1"/>
              <a:t>words</a:t>
            </a:r>
            <a:endParaRPr lang="de-DE" dirty="0"/>
          </a:p>
          <a:p>
            <a:r>
              <a:rPr lang="de-DE" dirty="0"/>
              <a:t>Elements in </a:t>
            </a:r>
            <a:r>
              <a:rPr lang="de-DE" dirty="0" err="1"/>
              <a:t>the</a:t>
            </a:r>
            <a:r>
              <a:rPr lang="de-DE" dirty="0"/>
              <a:t> </a:t>
            </a:r>
            <a:r>
              <a:rPr lang="de-DE" dirty="0" err="1"/>
              <a:t>sequence</a:t>
            </a:r>
            <a:r>
              <a:rPr lang="de-DE" dirty="0"/>
              <a:t> </a:t>
            </a:r>
            <a:r>
              <a:rPr lang="de-DE" dirty="0" err="1"/>
              <a:t>can</a:t>
            </a:r>
            <a:r>
              <a:rPr lang="de-DE" dirty="0"/>
              <a:t> </a:t>
            </a:r>
            <a:r>
              <a:rPr lang="de-DE" dirty="0" err="1"/>
              <a:t>be</a:t>
            </a:r>
            <a:r>
              <a:rPr lang="de-DE" dirty="0"/>
              <a:t> </a:t>
            </a:r>
            <a:r>
              <a:rPr lang="de-DE" dirty="0" err="1"/>
              <a:t>repeated</a:t>
            </a:r>
            <a:endParaRPr lang="de-DE" dirty="0"/>
          </a:p>
          <a:p>
            <a:r>
              <a:rPr lang="de-DE" dirty="0"/>
              <a:t>The </a:t>
            </a:r>
            <a:r>
              <a:rPr lang="de-DE" dirty="0" err="1"/>
              <a:t>order</a:t>
            </a:r>
            <a:r>
              <a:rPr lang="de-DE" dirty="0"/>
              <a:t> </a:t>
            </a:r>
            <a:r>
              <a:rPr lang="de-DE" dirty="0" err="1"/>
              <a:t>of</a:t>
            </a:r>
            <a:r>
              <a:rPr lang="de-DE" dirty="0"/>
              <a:t> </a:t>
            </a:r>
            <a:r>
              <a:rPr lang="de-DE" dirty="0" err="1"/>
              <a:t>elements</a:t>
            </a:r>
            <a:r>
              <a:rPr lang="de-DE" dirty="0"/>
              <a:t> </a:t>
            </a:r>
            <a:r>
              <a:rPr lang="de-DE" dirty="0" err="1"/>
              <a:t>matters</a:t>
            </a:r>
            <a:endParaRPr lang="de-DE" dirty="0"/>
          </a:p>
          <a:p>
            <a:r>
              <a:rPr lang="de-DE" dirty="0"/>
              <a:t>Elements </a:t>
            </a:r>
            <a:r>
              <a:rPr lang="de-DE" dirty="0" err="1"/>
              <a:t>may</a:t>
            </a:r>
            <a:r>
              <a:rPr lang="de-DE" dirty="0"/>
              <a:t> </a:t>
            </a:r>
            <a:r>
              <a:rPr lang="de-DE" dirty="0" err="1"/>
              <a:t>refer</a:t>
            </a:r>
            <a:r>
              <a:rPr lang="de-DE" dirty="0"/>
              <a:t> </a:t>
            </a:r>
            <a:r>
              <a:rPr lang="de-DE" dirty="0" err="1"/>
              <a:t>to</a:t>
            </a:r>
            <a:r>
              <a:rPr lang="de-DE" dirty="0"/>
              <a:t> </a:t>
            </a:r>
            <a:r>
              <a:rPr lang="de-DE" dirty="0" err="1"/>
              <a:t>other</a:t>
            </a:r>
            <a:r>
              <a:rPr lang="de-DE" dirty="0"/>
              <a:t> (</a:t>
            </a:r>
            <a:r>
              <a:rPr lang="de-DE" dirty="0" err="1"/>
              <a:t>earlier</a:t>
            </a:r>
            <a:r>
              <a:rPr lang="de-DE" dirty="0"/>
              <a:t>) </a:t>
            </a:r>
            <a:r>
              <a:rPr lang="de-DE" dirty="0" err="1"/>
              <a:t>elements</a:t>
            </a:r>
            <a:r>
              <a:rPr lang="de-DE" dirty="0"/>
              <a:t> in </a:t>
            </a:r>
            <a:r>
              <a:rPr lang="de-DE" dirty="0" err="1"/>
              <a:t>the</a:t>
            </a:r>
            <a:r>
              <a:rPr lang="de-DE" dirty="0"/>
              <a:t> </a:t>
            </a:r>
            <a:r>
              <a:rPr lang="de-DE" dirty="0" err="1"/>
              <a:t>sequence</a:t>
            </a:r>
            <a:endParaRPr lang="de-DE" dirty="0"/>
          </a:p>
          <a:p>
            <a:r>
              <a:rPr lang="de-DE" dirty="0" err="1"/>
              <a:t>Sequences</a:t>
            </a:r>
            <a:r>
              <a:rPr lang="de-DE" dirty="0"/>
              <a:t> </a:t>
            </a:r>
            <a:r>
              <a:rPr lang="de-DE" dirty="0" err="1"/>
              <a:t>are</a:t>
            </a:r>
            <a:r>
              <a:rPr lang="de-DE" dirty="0"/>
              <a:t> </a:t>
            </a:r>
            <a:r>
              <a:rPr lang="de-DE" dirty="0" err="1"/>
              <a:t>of</a:t>
            </a:r>
            <a:r>
              <a:rPr lang="de-DE" dirty="0"/>
              <a:t> variable </a:t>
            </a:r>
            <a:r>
              <a:rPr lang="de-DE" dirty="0" err="1"/>
              <a:t>length</a:t>
            </a:r>
            <a:endParaRPr lang="de-DE" dirty="0"/>
          </a:p>
          <a:p>
            <a:r>
              <a:rPr lang="de-DE" dirty="0"/>
              <a:t>None </a:t>
            </a:r>
            <a:r>
              <a:rPr lang="de-DE" dirty="0" err="1"/>
              <a:t>of</a:t>
            </a:r>
            <a:r>
              <a:rPr lang="de-DE" dirty="0"/>
              <a:t> </a:t>
            </a:r>
            <a:r>
              <a:rPr lang="de-DE" dirty="0" err="1"/>
              <a:t>the</a:t>
            </a:r>
            <a:r>
              <a:rPr lang="de-DE" dirty="0"/>
              <a:t> </a:t>
            </a:r>
            <a:r>
              <a:rPr lang="de-DE" dirty="0" err="1"/>
              <a:t>previously</a:t>
            </a:r>
            <a:r>
              <a:rPr lang="de-DE" dirty="0"/>
              <a:t> </a:t>
            </a:r>
            <a:r>
              <a:rPr lang="de-DE" dirty="0" err="1"/>
              <a:t>discussed</a:t>
            </a:r>
            <a:r>
              <a:rPr lang="de-DE" dirty="0"/>
              <a:t> </a:t>
            </a:r>
            <a:r>
              <a:rPr lang="de-DE" dirty="0" err="1"/>
              <a:t>models</a:t>
            </a:r>
            <a:r>
              <a:rPr lang="de-DE" dirty="0"/>
              <a:t> </a:t>
            </a:r>
            <a:r>
              <a:rPr lang="de-DE" dirty="0" err="1"/>
              <a:t>reflect</a:t>
            </a:r>
            <a:r>
              <a:rPr lang="de-DE" dirty="0"/>
              <a:t> </a:t>
            </a:r>
            <a:r>
              <a:rPr lang="de-DE" dirty="0" err="1"/>
              <a:t>these</a:t>
            </a:r>
            <a:r>
              <a:rPr lang="de-DE" dirty="0"/>
              <a:t> </a:t>
            </a:r>
            <a:r>
              <a:rPr lang="de-DE" dirty="0" err="1"/>
              <a:t>properties</a:t>
            </a:r>
            <a:r>
              <a:rPr lang="de-DE" dirty="0"/>
              <a:t> </a:t>
            </a:r>
            <a:r>
              <a:rPr lang="de-DE" dirty="0" err="1"/>
              <a:t>very</a:t>
            </a:r>
            <a:r>
              <a:rPr lang="de-DE" dirty="0"/>
              <a:t> </a:t>
            </a:r>
            <a:r>
              <a:rPr lang="de-DE" dirty="0" err="1"/>
              <a:t>well</a:t>
            </a:r>
            <a:endParaRPr lang="de-AT" dirty="0"/>
          </a:p>
        </p:txBody>
      </p:sp>
      <p:sp>
        <p:nvSpPr>
          <p:cNvPr id="4" name="Fußzeilenplatzhalter 3"/>
          <p:cNvSpPr>
            <a:spLocks noGrp="1"/>
          </p:cNvSpPr>
          <p:nvPr>
            <p:ph type="ftr" sz="quarter" idx="11"/>
          </p:nvPr>
        </p:nvSpPr>
        <p:spPr/>
        <p:txBody>
          <a:bodyPr/>
          <a:lstStyle/>
          <a:p>
            <a:r>
              <a:rPr lang="en-US" dirty="0">
                <a:solidFill>
                  <a:prstClr val="black"/>
                </a:solidFill>
              </a:rPr>
              <a:t>Natural Language Processing</a:t>
            </a:r>
          </a:p>
        </p:txBody>
      </p:sp>
      <p:sp>
        <p:nvSpPr>
          <p:cNvPr id="5" name="Datumsplatzhalter 4"/>
          <p:cNvSpPr>
            <a:spLocks noGrp="1"/>
          </p:cNvSpPr>
          <p:nvPr>
            <p:ph type="dt" sz="half" idx="10"/>
          </p:nvPr>
        </p:nvSpPr>
        <p:spPr/>
        <p:txBody>
          <a:bodyPr/>
          <a:lstStyle/>
          <a:p>
            <a:pPr>
              <a:defRPr/>
            </a:pPr>
            <a:r>
              <a:rPr lang="en-US" dirty="0">
                <a:solidFill>
                  <a:prstClr val="black"/>
                </a:solidFill>
              </a:rPr>
              <a:t>2022</a:t>
            </a: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2040913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862899E0-DB30-D4FA-480C-4C39B8F78CAF}"/>
              </a:ext>
            </a:extLst>
          </p:cNvPr>
          <p:cNvSpPr>
            <a:spLocks noGrp="1"/>
          </p:cNvSpPr>
          <p:nvPr>
            <p:ph type="title"/>
          </p:nvPr>
        </p:nvSpPr>
        <p:spPr/>
        <p:txBody>
          <a:bodyPr>
            <a:normAutofit fontScale="90000"/>
          </a:bodyPr>
          <a:lstStyle/>
          <a:p>
            <a:r>
              <a:rPr lang="de-AT" dirty="0"/>
              <a:t>Contents</a:t>
            </a:r>
            <a:endParaRPr lang="en-US" dirty="0"/>
          </a:p>
        </p:txBody>
      </p:sp>
      <p:sp>
        <p:nvSpPr>
          <p:cNvPr id="15" name="Content Placeholder 14">
            <a:extLst>
              <a:ext uri="{FF2B5EF4-FFF2-40B4-BE49-F238E27FC236}">
                <a16:creationId xmlns:a16="http://schemas.microsoft.com/office/drawing/2014/main" id="{376F24CA-3087-29E1-19FC-56DF97D7C5EB}"/>
              </a:ext>
            </a:extLst>
          </p:cNvPr>
          <p:cNvSpPr>
            <a:spLocks noGrp="1"/>
          </p:cNvSpPr>
          <p:nvPr>
            <p:ph sz="quarter" idx="14"/>
          </p:nvPr>
        </p:nvSpPr>
        <p:spPr/>
        <p:txBody>
          <a:bodyPr>
            <a:normAutofit/>
          </a:bodyPr>
          <a:lstStyle/>
          <a:p>
            <a:r>
              <a:rPr lang="de-AT" dirty="0" err="1"/>
              <a:t>Artificial</a:t>
            </a:r>
            <a:r>
              <a:rPr lang="de-AT" dirty="0"/>
              <a:t> </a:t>
            </a:r>
            <a:r>
              <a:rPr lang="de-AT" dirty="0" err="1"/>
              <a:t>Neural</a:t>
            </a:r>
            <a:r>
              <a:rPr lang="de-AT" dirty="0"/>
              <a:t> Networks</a:t>
            </a:r>
          </a:p>
          <a:p>
            <a:r>
              <a:rPr lang="de-AT" dirty="0" err="1"/>
              <a:t>Convolutional</a:t>
            </a:r>
            <a:r>
              <a:rPr lang="de-AT" dirty="0"/>
              <a:t> </a:t>
            </a:r>
            <a:r>
              <a:rPr lang="de-AT" dirty="0" err="1"/>
              <a:t>Neural</a:t>
            </a:r>
            <a:r>
              <a:rPr lang="de-AT" dirty="0"/>
              <a:t> Networks</a:t>
            </a:r>
          </a:p>
          <a:p>
            <a:r>
              <a:rPr lang="de-AT" dirty="0" err="1"/>
              <a:t>Recurrent</a:t>
            </a:r>
            <a:r>
              <a:rPr lang="de-AT" dirty="0"/>
              <a:t> </a:t>
            </a:r>
            <a:r>
              <a:rPr lang="de-AT" dirty="0" err="1"/>
              <a:t>Neural</a:t>
            </a:r>
            <a:r>
              <a:rPr lang="de-AT" dirty="0"/>
              <a:t> Networks</a:t>
            </a:r>
          </a:p>
          <a:p>
            <a:r>
              <a:rPr lang="de-DE" dirty="0"/>
              <a:t>Transformers</a:t>
            </a:r>
            <a:endParaRPr lang="de-AT" dirty="0"/>
          </a:p>
          <a:p>
            <a:r>
              <a:rPr lang="de-DE" dirty="0"/>
              <a:t>Generative Models</a:t>
            </a:r>
          </a:p>
          <a:p>
            <a:r>
              <a:rPr lang="de-DE" dirty="0"/>
              <a:t>Sentiment Analysis</a:t>
            </a:r>
          </a:p>
          <a:p>
            <a:r>
              <a:rPr lang="de-DE" dirty="0"/>
              <a:t>Image </a:t>
            </a:r>
            <a:r>
              <a:rPr lang="de-DE" dirty="0" err="1"/>
              <a:t>Captioning</a:t>
            </a:r>
            <a:endParaRPr lang="de-DE" dirty="0"/>
          </a:p>
          <a:p>
            <a:r>
              <a:rPr lang="de-DE" dirty="0"/>
              <a:t>Real-Life </a:t>
            </a:r>
            <a:r>
              <a:rPr lang="de-DE" dirty="0" err="1"/>
              <a:t>Example</a:t>
            </a:r>
            <a:endParaRPr lang="de-DE" dirty="0"/>
          </a:p>
        </p:txBody>
      </p:sp>
      <p:sp>
        <p:nvSpPr>
          <p:cNvPr id="3" name="Footer Placeholder 2">
            <a:extLst>
              <a:ext uri="{FF2B5EF4-FFF2-40B4-BE49-F238E27FC236}">
                <a16:creationId xmlns:a16="http://schemas.microsoft.com/office/drawing/2014/main" id="{F66F59ED-3461-C4F5-DFA8-DC889B37AA9A}"/>
              </a:ext>
            </a:extLst>
          </p:cNvPr>
          <p:cNvSpPr>
            <a:spLocks noGrp="1"/>
          </p:cNvSpPr>
          <p:nvPr>
            <p:ph type="ftr" sz="quarter" idx="11"/>
          </p:nvPr>
        </p:nvSpPr>
        <p:spPr/>
        <p:txBody>
          <a:bodyPr/>
          <a:lstStyle/>
          <a:p>
            <a:r>
              <a:rPr lang="de-AT" dirty="0"/>
              <a:t>Natural Language Processing</a:t>
            </a:r>
            <a:endParaRPr lang="en-US" dirty="0"/>
          </a:p>
        </p:txBody>
      </p:sp>
      <p:sp>
        <p:nvSpPr>
          <p:cNvPr id="7" name="Date Placeholder 6">
            <a:extLst>
              <a:ext uri="{FF2B5EF4-FFF2-40B4-BE49-F238E27FC236}">
                <a16:creationId xmlns:a16="http://schemas.microsoft.com/office/drawing/2014/main" id="{9216B58B-5769-ADEA-1D33-F5AA1D9AC208}"/>
              </a:ext>
            </a:extLst>
          </p:cNvPr>
          <p:cNvSpPr>
            <a:spLocks noGrp="1"/>
          </p:cNvSpPr>
          <p:nvPr>
            <p:ph type="dt" sz="half" idx="10"/>
          </p:nvPr>
        </p:nvSpPr>
        <p:spPr/>
        <p:txBody>
          <a:bodyPr/>
          <a:lstStyle/>
          <a:p>
            <a:pPr>
              <a:defRPr/>
            </a:pPr>
            <a:r>
              <a:rPr lang="en-US" dirty="0">
                <a:solidFill>
                  <a:prstClr val="black"/>
                </a:solidFill>
              </a:rPr>
              <a:t>2022</a:t>
            </a:r>
          </a:p>
        </p:txBody>
      </p:sp>
      <p:sp>
        <p:nvSpPr>
          <p:cNvPr id="8" name="Slide Number Placeholder 7">
            <a:extLst>
              <a:ext uri="{FF2B5EF4-FFF2-40B4-BE49-F238E27FC236}">
                <a16:creationId xmlns:a16="http://schemas.microsoft.com/office/drawing/2014/main" id="{461FAFCA-8B9B-9D14-EE7A-BB926BF5333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768570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err="1"/>
              <a:t>Recurrent</a:t>
            </a:r>
            <a:r>
              <a:rPr lang="de-DE" dirty="0"/>
              <a:t> </a:t>
            </a:r>
            <a:r>
              <a:rPr lang="de-DE" dirty="0" err="1"/>
              <a:t>Neural</a:t>
            </a:r>
            <a:r>
              <a:rPr lang="de-DE" dirty="0"/>
              <a:t> Networks</a:t>
            </a:r>
            <a:endParaRPr lang="de-AT" dirty="0"/>
          </a:p>
        </p:txBody>
      </p:sp>
      <p:sp>
        <p:nvSpPr>
          <p:cNvPr id="3" name="Inhaltsplatzhalter 2"/>
          <p:cNvSpPr>
            <a:spLocks noGrp="1"/>
          </p:cNvSpPr>
          <p:nvPr>
            <p:ph sz="quarter" idx="14"/>
          </p:nvPr>
        </p:nvSpPr>
        <p:spPr/>
        <p:txBody>
          <a:bodyPr/>
          <a:lstStyle/>
          <a:p>
            <a:r>
              <a:rPr lang="en-US" dirty="0"/>
              <a:t>Persistent state variable </a:t>
            </a:r>
            <a:r>
              <a:rPr lang="en-US" b="1" dirty="0"/>
              <a:t>h</a:t>
            </a:r>
            <a:r>
              <a:rPr lang="en-US" dirty="0"/>
              <a:t> stores information from the context observed so far</a:t>
            </a:r>
          </a:p>
          <a:p>
            <a:endParaRPr lang="en-US" dirty="0"/>
          </a:p>
          <a:p>
            <a:endParaRPr lang="de-AT" dirty="0"/>
          </a:p>
        </p:txBody>
      </p:sp>
      <p:sp>
        <p:nvSpPr>
          <p:cNvPr id="4" name="Fußzeilenplatzhalter 3"/>
          <p:cNvSpPr>
            <a:spLocks noGrp="1"/>
          </p:cNvSpPr>
          <p:nvPr>
            <p:ph type="ftr" sz="quarter" idx="11"/>
          </p:nvPr>
        </p:nvSpPr>
        <p:spPr/>
        <p:txBody>
          <a:bodyPr/>
          <a:lstStyle/>
          <a:p>
            <a:r>
              <a:rPr lang="en-US" dirty="0">
                <a:solidFill>
                  <a:prstClr val="black"/>
                </a:solidFill>
              </a:rPr>
              <a:t>Natural Language Processing</a:t>
            </a:r>
          </a:p>
        </p:txBody>
      </p:sp>
      <p:sp>
        <p:nvSpPr>
          <p:cNvPr id="5" name="Datumsplatzhalter 4"/>
          <p:cNvSpPr>
            <a:spLocks noGrp="1"/>
          </p:cNvSpPr>
          <p:nvPr>
            <p:ph type="dt" sz="half" idx="10"/>
          </p:nvPr>
        </p:nvSpPr>
        <p:spPr/>
        <p:txBody>
          <a:bodyPr/>
          <a:lstStyle/>
          <a:p>
            <a:pPr>
              <a:defRPr/>
            </a:pPr>
            <a:r>
              <a:rPr lang="en-US" dirty="0">
                <a:solidFill>
                  <a:prstClr val="black"/>
                </a:solidFill>
              </a:rPr>
              <a:t>2022</a:t>
            </a: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7" name="Grafik 6"/>
          <p:cNvPicPr>
            <a:picLocks noChangeAspect="1"/>
          </p:cNvPicPr>
          <p:nvPr/>
        </p:nvPicPr>
        <p:blipFill>
          <a:blip r:embed="rId2"/>
          <a:stretch>
            <a:fillRect/>
          </a:stretch>
        </p:blipFill>
        <p:spPr>
          <a:xfrm>
            <a:off x="1800225" y="2563126"/>
            <a:ext cx="4295775" cy="561975"/>
          </a:xfrm>
          <a:prstGeom prst="rect">
            <a:avLst/>
          </a:prstGeom>
        </p:spPr>
      </p:pic>
      <p:pic>
        <p:nvPicPr>
          <p:cNvPr id="10" name="Grafik 9"/>
          <p:cNvPicPr>
            <a:picLocks noChangeAspect="1"/>
          </p:cNvPicPr>
          <p:nvPr/>
        </p:nvPicPr>
        <p:blipFill>
          <a:blip r:embed="rId3"/>
          <a:stretch>
            <a:fillRect/>
          </a:stretch>
        </p:blipFill>
        <p:spPr>
          <a:xfrm>
            <a:off x="931863" y="3290766"/>
            <a:ext cx="7924800" cy="2358111"/>
          </a:xfrm>
          <a:prstGeom prst="rect">
            <a:avLst/>
          </a:prstGeom>
        </p:spPr>
      </p:pic>
    </p:spTree>
    <p:extLst>
      <p:ext uri="{BB962C8B-B14F-4D97-AF65-F5344CB8AC3E}">
        <p14:creationId xmlns:p14="http://schemas.microsoft.com/office/powerpoint/2010/main" val="26150713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err="1"/>
              <a:t>Recurrent</a:t>
            </a:r>
            <a:r>
              <a:rPr lang="de-DE" dirty="0"/>
              <a:t> </a:t>
            </a:r>
            <a:r>
              <a:rPr lang="de-DE" dirty="0" err="1"/>
              <a:t>Neural</a:t>
            </a:r>
            <a:r>
              <a:rPr lang="de-DE" dirty="0"/>
              <a:t> Networks</a:t>
            </a:r>
            <a:endParaRPr lang="de-AT" dirty="0"/>
          </a:p>
        </p:txBody>
      </p:sp>
      <p:sp>
        <p:nvSpPr>
          <p:cNvPr id="3" name="Inhaltsplatzhalter 2"/>
          <p:cNvSpPr>
            <a:spLocks noGrp="1"/>
          </p:cNvSpPr>
          <p:nvPr>
            <p:ph sz="quarter" idx="14"/>
          </p:nvPr>
        </p:nvSpPr>
        <p:spPr/>
        <p:txBody>
          <a:bodyPr/>
          <a:lstStyle/>
          <a:p>
            <a:r>
              <a:rPr lang="de-DE" dirty="0" err="1"/>
              <a:t>Many</a:t>
            </a:r>
            <a:r>
              <a:rPr lang="de-DE" dirty="0"/>
              <a:t> </a:t>
            </a:r>
            <a:r>
              <a:rPr lang="de-DE" dirty="0" err="1"/>
              <a:t>variations</a:t>
            </a:r>
            <a:r>
              <a:rPr lang="de-DE" dirty="0"/>
              <a:t> </a:t>
            </a:r>
            <a:r>
              <a:rPr lang="de-DE" dirty="0" err="1"/>
              <a:t>of</a:t>
            </a:r>
            <a:r>
              <a:rPr lang="de-DE" dirty="0"/>
              <a:t> </a:t>
            </a:r>
            <a:r>
              <a:rPr lang="de-DE" dirty="0" err="1"/>
              <a:t>recurrent</a:t>
            </a:r>
            <a:r>
              <a:rPr lang="de-DE" dirty="0"/>
              <a:t> </a:t>
            </a:r>
            <a:r>
              <a:rPr lang="de-DE" dirty="0" err="1"/>
              <a:t>networks</a:t>
            </a:r>
            <a:r>
              <a:rPr lang="de-DE" dirty="0"/>
              <a:t> </a:t>
            </a:r>
            <a:r>
              <a:rPr lang="de-DE" dirty="0" err="1"/>
              <a:t>exist</a:t>
            </a:r>
            <a:r>
              <a:rPr lang="de-DE" dirty="0"/>
              <a:t> </a:t>
            </a:r>
            <a:r>
              <a:rPr lang="de-DE" dirty="0" err="1"/>
              <a:t>additionally</a:t>
            </a:r>
            <a:r>
              <a:rPr lang="de-DE" dirty="0"/>
              <a:t> </a:t>
            </a:r>
            <a:r>
              <a:rPr lang="de-DE" dirty="0" err="1"/>
              <a:t>to</a:t>
            </a:r>
            <a:r>
              <a:rPr lang="de-DE" dirty="0"/>
              <a:t> </a:t>
            </a:r>
            <a:r>
              <a:rPr lang="de-DE" dirty="0" err="1"/>
              <a:t>the</a:t>
            </a:r>
            <a:r>
              <a:rPr lang="de-DE" dirty="0"/>
              <a:t> classic RNN:</a:t>
            </a:r>
          </a:p>
          <a:p>
            <a:pPr lvl="1"/>
            <a:r>
              <a:rPr lang="de-DE" dirty="0"/>
              <a:t>Long Short-Term Memory (LSTM) </a:t>
            </a:r>
            <a:r>
              <a:rPr lang="de-DE" dirty="0" err="1"/>
              <a:t>networks</a:t>
            </a:r>
            <a:endParaRPr lang="de-DE" dirty="0"/>
          </a:p>
          <a:p>
            <a:pPr lvl="1"/>
            <a:r>
              <a:rPr lang="de-DE" dirty="0"/>
              <a:t>Bi-</a:t>
            </a:r>
            <a:r>
              <a:rPr lang="de-DE" dirty="0" err="1"/>
              <a:t>directional</a:t>
            </a:r>
            <a:r>
              <a:rPr lang="de-DE" dirty="0"/>
              <a:t> LSTM </a:t>
            </a:r>
            <a:r>
              <a:rPr lang="de-DE" dirty="0" err="1"/>
              <a:t>networks</a:t>
            </a:r>
            <a:endParaRPr lang="de-DE" dirty="0"/>
          </a:p>
          <a:p>
            <a:pPr lvl="1"/>
            <a:r>
              <a:rPr lang="de-DE" dirty="0" err="1"/>
              <a:t>Gated</a:t>
            </a:r>
            <a:r>
              <a:rPr lang="de-DE" dirty="0"/>
              <a:t> </a:t>
            </a:r>
            <a:r>
              <a:rPr lang="de-DE" dirty="0" err="1"/>
              <a:t>Recurrent</a:t>
            </a:r>
            <a:r>
              <a:rPr lang="de-DE" dirty="0"/>
              <a:t> Unit (GRU) </a:t>
            </a:r>
            <a:r>
              <a:rPr lang="de-DE" dirty="0" err="1"/>
              <a:t>networks</a:t>
            </a:r>
            <a:endParaRPr lang="de-DE" dirty="0"/>
          </a:p>
          <a:p>
            <a:pPr lvl="1"/>
            <a:r>
              <a:rPr lang="de-DE" dirty="0"/>
              <a:t>Bi-</a:t>
            </a:r>
            <a:r>
              <a:rPr lang="de-DE" dirty="0" err="1"/>
              <a:t>directional</a:t>
            </a:r>
            <a:r>
              <a:rPr lang="de-DE" dirty="0"/>
              <a:t> GRU </a:t>
            </a:r>
            <a:r>
              <a:rPr lang="de-DE" dirty="0" err="1"/>
              <a:t>networks</a:t>
            </a:r>
            <a:endParaRPr lang="de-AT" dirty="0"/>
          </a:p>
        </p:txBody>
      </p:sp>
      <p:sp>
        <p:nvSpPr>
          <p:cNvPr id="4" name="Fußzeilenplatzhalter 3"/>
          <p:cNvSpPr>
            <a:spLocks noGrp="1"/>
          </p:cNvSpPr>
          <p:nvPr>
            <p:ph type="ftr" sz="quarter" idx="11"/>
          </p:nvPr>
        </p:nvSpPr>
        <p:spPr/>
        <p:txBody>
          <a:bodyPr/>
          <a:lstStyle/>
          <a:p>
            <a:r>
              <a:rPr lang="en-US" dirty="0">
                <a:solidFill>
                  <a:prstClr val="black"/>
                </a:solidFill>
              </a:rPr>
              <a:t>Natural Language Processing</a:t>
            </a:r>
          </a:p>
        </p:txBody>
      </p:sp>
      <p:sp>
        <p:nvSpPr>
          <p:cNvPr id="5" name="Datumsplatzhalter 4"/>
          <p:cNvSpPr>
            <a:spLocks noGrp="1"/>
          </p:cNvSpPr>
          <p:nvPr>
            <p:ph type="dt" sz="half" idx="10"/>
          </p:nvPr>
        </p:nvSpPr>
        <p:spPr/>
        <p:txBody>
          <a:bodyPr/>
          <a:lstStyle/>
          <a:p>
            <a:pPr>
              <a:defRPr/>
            </a:pPr>
            <a:r>
              <a:rPr lang="en-US" dirty="0">
                <a:solidFill>
                  <a:prstClr val="black"/>
                </a:solidFill>
              </a:rPr>
              <a:t>2022</a:t>
            </a: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grpSp>
        <p:nvGrpSpPr>
          <p:cNvPr id="9" name="Gruppieren 8"/>
          <p:cNvGrpSpPr/>
          <p:nvPr/>
        </p:nvGrpSpPr>
        <p:grpSpPr>
          <a:xfrm>
            <a:off x="2585414" y="3985697"/>
            <a:ext cx="7021172" cy="2196346"/>
            <a:chOff x="931863" y="3439086"/>
            <a:chExt cx="8219453" cy="2571189"/>
          </a:xfrm>
        </p:grpSpPr>
        <p:pic>
          <p:nvPicPr>
            <p:cNvPr id="7" name="Grafik 6"/>
            <p:cNvPicPr>
              <a:picLocks noChangeAspect="1"/>
            </p:cNvPicPr>
            <p:nvPr/>
          </p:nvPicPr>
          <p:blipFill>
            <a:blip r:embed="rId2"/>
            <a:stretch>
              <a:fillRect/>
            </a:stretch>
          </p:blipFill>
          <p:spPr>
            <a:xfrm>
              <a:off x="931863" y="3439086"/>
              <a:ext cx="4171178" cy="2571189"/>
            </a:xfrm>
            <a:prstGeom prst="rect">
              <a:avLst/>
            </a:prstGeom>
          </p:spPr>
        </p:pic>
        <p:pic>
          <p:nvPicPr>
            <p:cNvPr id="8" name="Grafik 7"/>
            <p:cNvPicPr>
              <a:picLocks noChangeAspect="1"/>
            </p:cNvPicPr>
            <p:nvPr/>
          </p:nvPicPr>
          <p:blipFill>
            <a:blip r:embed="rId3"/>
            <a:stretch>
              <a:fillRect/>
            </a:stretch>
          </p:blipFill>
          <p:spPr>
            <a:xfrm>
              <a:off x="5205757" y="3439086"/>
              <a:ext cx="3945559" cy="2571189"/>
            </a:xfrm>
            <a:prstGeom prst="rect">
              <a:avLst/>
            </a:prstGeom>
          </p:spPr>
        </p:pic>
      </p:grpSp>
    </p:spTree>
    <p:extLst>
      <p:ext uri="{BB962C8B-B14F-4D97-AF65-F5344CB8AC3E}">
        <p14:creationId xmlns:p14="http://schemas.microsoft.com/office/powerpoint/2010/main" val="27210797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RNNs </a:t>
            </a:r>
            <a:r>
              <a:rPr lang="de-DE" dirty="0" err="1"/>
              <a:t>for</a:t>
            </a:r>
            <a:r>
              <a:rPr lang="de-DE" dirty="0"/>
              <a:t> NLP</a:t>
            </a:r>
            <a:endParaRPr lang="de-AT" dirty="0"/>
          </a:p>
        </p:txBody>
      </p:sp>
      <p:sp>
        <p:nvSpPr>
          <p:cNvPr id="3" name="Inhaltsplatzhalter 2"/>
          <p:cNvSpPr>
            <a:spLocks noGrp="1"/>
          </p:cNvSpPr>
          <p:nvPr>
            <p:ph sz="quarter" idx="14"/>
          </p:nvPr>
        </p:nvSpPr>
        <p:spPr/>
        <p:txBody>
          <a:bodyPr/>
          <a:lstStyle/>
          <a:p>
            <a:r>
              <a:rPr lang="de-DE" dirty="0" err="1"/>
              <a:t>Captures</a:t>
            </a:r>
            <a:r>
              <a:rPr lang="de-DE" dirty="0"/>
              <a:t> </a:t>
            </a:r>
            <a:r>
              <a:rPr lang="de-DE" dirty="0" err="1"/>
              <a:t>the</a:t>
            </a:r>
            <a:r>
              <a:rPr lang="de-DE" dirty="0"/>
              <a:t> </a:t>
            </a:r>
            <a:r>
              <a:rPr lang="de-DE" dirty="0" err="1"/>
              <a:t>sequential</a:t>
            </a:r>
            <a:r>
              <a:rPr lang="de-DE" dirty="0"/>
              <a:t> </a:t>
            </a:r>
            <a:r>
              <a:rPr lang="de-DE" dirty="0" err="1"/>
              <a:t>aspect</a:t>
            </a:r>
            <a:r>
              <a:rPr lang="de-DE" dirty="0"/>
              <a:t> </a:t>
            </a:r>
            <a:r>
              <a:rPr lang="de-DE" dirty="0" err="1"/>
              <a:t>of</a:t>
            </a:r>
            <a:r>
              <a:rPr lang="de-DE" dirty="0"/>
              <a:t> </a:t>
            </a:r>
            <a:r>
              <a:rPr lang="de-DE" dirty="0" err="1"/>
              <a:t>texts</a:t>
            </a:r>
            <a:r>
              <a:rPr lang="de-DE" dirty="0"/>
              <a:t> </a:t>
            </a:r>
            <a:r>
              <a:rPr lang="de-DE" dirty="0" err="1"/>
              <a:t>very</a:t>
            </a:r>
            <a:r>
              <a:rPr lang="de-DE" dirty="0"/>
              <a:t> </a:t>
            </a:r>
            <a:r>
              <a:rPr lang="de-DE" dirty="0" err="1"/>
              <a:t>well</a:t>
            </a:r>
            <a:endParaRPr lang="de-DE" dirty="0"/>
          </a:p>
          <a:p>
            <a:r>
              <a:rPr lang="de-DE" dirty="0" err="1"/>
              <a:t>Basically</a:t>
            </a:r>
            <a:r>
              <a:rPr lang="de-DE" dirty="0"/>
              <a:t> </a:t>
            </a:r>
            <a:r>
              <a:rPr lang="de-DE" dirty="0" err="1"/>
              <a:t>the</a:t>
            </a:r>
            <a:r>
              <a:rPr lang="de-DE" dirty="0"/>
              <a:t> </a:t>
            </a:r>
            <a:r>
              <a:rPr lang="de-DE" dirty="0" err="1"/>
              <a:t>standard</a:t>
            </a:r>
            <a:r>
              <a:rPr lang="de-DE" dirty="0"/>
              <a:t> </a:t>
            </a:r>
            <a:r>
              <a:rPr lang="de-DE" dirty="0" err="1"/>
              <a:t>if</a:t>
            </a:r>
            <a:r>
              <a:rPr lang="de-DE" dirty="0"/>
              <a:t> </a:t>
            </a:r>
            <a:r>
              <a:rPr lang="de-DE" dirty="0" err="1"/>
              <a:t>you</a:t>
            </a:r>
            <a:r>
              <a:rPr lang="de-DE" dirty="0"/>
              <a:t> </a:t>
            </a:r>
            <a:r>
              <a:rPr lang="de-DE" dirty="0" err="1"/>
              <a:t>are</a:t>
            </a:r>
            <a:r>
              <a:rPr lang="de-DE" dirty="0"/>
              <a:t> not </a:t>
            </a:r>
            <a:r>
              <a:rPr lang="de-DE" dirty="0" err="1"/>
              <a:t>using</a:t>
            </a:r>
            <a:r>
              <a:rPr lang="de-DE" dirty="0"/>
              <a:t> </a:t>
            </a:r>
            <a:r>
              <a:rPr lang="de-DE" dirty="0" err="1"/>
              <a:t>transformers</a:t>
            </a:r>
            <a:endParaRPr lang="de-DE" dirty="0"/>
          </a:p>
          <a:p>
            <a:r>
              <a:rPr lang="de-DE" dirty="0" err="1"/>
              <a:t>Used</a:t>
            </a:r>
            <a:r>
              <a:rPr lang="de-DE" dirty="0"/>
              <a:t> </a:t>
            </a:r>
            <a:r>
              <a:rPr lang="de-DE" dirty="0" err="1"/>
              <a:t>for</a:t>
            </a:r>
            <a:r>
              <a:rPr lang="de-DE" dirty="0"/>
              <a:t> </a:t>
            </a:r>
            <a:r>
              <a:rPr lang="de-DE" dirty="0" err="1"/>
              <a:t>classfication</a:t>
            </a:r>
            <a:r>
              <a:rPr lang="de-DE" dirty="0"/>
              <a:t> </a:t>
            </a:r>
            <a:r>
              <a:rPr lang="de-DE" dirty="0" err="1"/>
              <a:t>and</a:t>
            </a:r>
            <a:r>
              <a:rPr lang="de-DE" dirty="0"/>
              <a:t> generative </a:t>
            </a:r>
            <a:r>
              <a:rPr lang="de-DE" dirty="0" err="1"/>
              <a:t>tasks</a:t>
            </a:r>
            <a:endParaRPr lang="de-DE" dirty="0"/>
          </a:p>
          <a:p>
            <a:r>
              <a:rPr lang="de-DE" dirty="0" err="1"/>
              <a:t>Again</a:t>
            </a:r>
            <a:r>
              <a:rPr lang="de-DE" dirty="0"/>
              <a:t> same </a:t>
            </a:r>
            <a:r>
              <a:rPr lang="de-DE" dirty="0" err="1"/>
              <a:t>pros</a:t>
            </a:r>
            <a:r>
              <a:rPr lang="de-DE" dirty="0"/>
              <a:t> </a:t>
            </a:r>
            <a:r>
              <a:rPr lang="de-DE" dirty="0" err="1"/>
              <a:t>and</a:t>
            </a:r>
            <a:r>
              <a:rPr lang="de-DE" dirty="0"/>
              <a:t> </a:t>
            </a:r>
            <a:r>
              <a:rPr lang="de-DE" dirty="0" err="1"/>
              <a:t>cons</a:t>
            </a:r>
            <a:r>
              <a:rPr lang="de-DE" dirty="0"/>
              <a:t> </a:t>
            </a:r>
            <a:r>
              <a:rPr lang="de-DE" dirty="0" err="1"/>
              <a:t>of</a:t>
            </a:r>
            <a:r>
              <a:rPr lang="de-DE" dirty="0"/>
              <a:t> classic ANNs</a:t>
            </a:r>
          </a:p>
          <a:p>
            <a:endParaRPr lang="de-AT" dirty="0"/>
          </a:p>
        </p:txBody>
      </p:sp>
      <p:sp>
        <p:nvSpPr>
          <p:cNvPr id="4" name="Fußzeilenplatzhalter 3"/>
          <p:cNvSpPr>
            <a:spLocks noGrp="1"/>
          </p:cNvSpPr>
          <p:nvPr>
            <p:ph type="ftr" sz="quarter" idx="11"/>
          </p:nvPr>
        </p:nvSpPr>
        <p:spPr/>
        <p:txBody>
          <a:bodyPr/>
          <a:lstStyle/>
          <a:p>
            <a:r>
              <a:rPr lang="en-US" dirty="0">
                <a:solidFill>
                  <a:prstClr val="black"/>
                </a:solidFill>
              </a:rPr>
              <a:t>Natural Language Processing</a:t>
            </a:r>
          </a:p>
        </p:txBody>
      </p:sp>
      <p:sp>
        <p:nvSpPr>
          <p:cNvPr id="5" name="Datumsplatzhalter 4"/>
          <p:cNvSpPr>
            <a:spLocks noGrp="1"/>
          </p:cNvSpPr>
          <p:nvPr>
            <p:ph type="dt" sz="half" idx="10"/>
          </p:nvPr>
        </p:nvSpPr>
        <p:spPr/>
        <p:txBody>
          <a:bodyPr/>
          <a:lstStyle/>
          <a:p>
            <a:pPr>
              <a:defRPr/>
            </a:pPr>
            <a:r>
              <a:rPr lang="en-US" dirty="0">
                <a:solidFill>
                  <a:prstClr val="black"/>
                </a:solidFill>
              </a:rPr>
              <a:t>2022</a:t>
            </a: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6899258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Minimal </a:t>
            </a:r>
            <a:r>
              <a:rPr lang="de-DE" dirty="0" err="1"/>
              <a:t>Keras</a:t>
            </a:r>
            <a:r>
              <a:rPr lang="de-DE" dirty="0"/>
              <a:t> NLP RNN </a:t>
            </a:r>
            <a:r>
              <a:rPr lang="de-DE" dirty="0" err="1"/>
              <a:t>Example</a:t>
            </a:r>
            <a:endParaRPr lang="de-AT" dirty="0"/>
          </a:p>
        </p:txBody>
      </p:sp>
      <p:sp>
        <p:nvSpPr>
          <p:cNvPr id="4" name="Fußzeilenplatzhalter 3"/>
          <p:cNvSpPr>
            <a:spLocks noGrp="1"/>
          </p:cNvSpPr>
          <p:nvPr>
            <p:ph type="ftr" sz="quarter" idx="11"/>
          </p:nvPr>
        </p:nvSpPr>
        <p:spPr/>
        <p:txBody>
          <a:bodyPr/>
          <a:lstStyle/>
          <a:p>
            <a:r>
              <a:rPr lang="en-US" dirty="0">
                <a:solidFill>
                  <a:prstClr val="black"/>
                </a:solidFill>
              </a:rPr>
              <a:t>Natural Language Processing</a:t>
            </a:r>
          </a:p>
        </p:txBody>
      </p:sp>
      <p:sp>
        <p:nvSpPr>
          <p:cNvPr id="5" name="Datumsplatzhalter 4"/>
          <p:cNvSpPr>
            <a:spLocks noGrp="1"/>
          </p:cNvSpPr>
          <p:nvPr>
            <p:ph type="dt" sz="half" idx="10"/>
          </p:nvPr>
        </p:nvSpPr>
        <p:spPr/>
        <p:txBody>
          <a:bodyPr/>
          <a:lstStyle/>
          <a:p>
            <a:pPr>
              <a:defRPr/>
            </a:pPr>
            <a:r>
              <a:rPr lang="en-US" dirty="0">
                <a:solidFill>
                  <a:prstClr val="black"/>
                </a:solidFill>
              </a:rPr>
              <a:t>2022</a:t>
            </a: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9" name="Inhaltsplatzhalter 8"/>
          <p:cNvPicPr>
            <a:picLocks noGrp="1" noChangeAspect="1"/>
          </p:cNvPicPr>
          <p:nvPr>
            <p:ph sz="quarter" idx="14"/>
          </p:nvPr>
        </p:nvPicPr>
        <p:blipFill>
          <a:blip r:embed="rId2"/>
          <a:stretch>
            <a:fillRect/>
          </a:stretch>
        </p:blipFill>
        <p:spPr>
          <a:xfrm>
            <a:off x="931863" y="1976650"/>
            <a:ext cx="10328275" cy="3752424"/>
          </a:xfrm>
          <a:prstGeom prst="rect">
            <a:avLst/>
          </a:prstGeom>
        </p:spPr>
      </p:pic>
    </p:spTree>
    <p:extLst>
      <p:ext uri="{BB962C8B-B14F-4D97-AF65-F5344CB8AC3E}">
        <p14:creationId xmlns:p14="http://schemas.microsoft.com/office/powerpoint/2010/main" val="28321543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E6941FA-CC11-0A7F-9375-BB9B5C20D8D1}"/>
              </a:ext>
            </a:extLst>
          </p:cNvPr>
          <p:cNvSpPr>
            <a:spLocks noGrp="1"/>
          </p:cNvSpPr>
          <p:nvPr>
            <p:ph type="ctrTitle"/>
          </p:nvPr>
        </p:nvSpPr>
        <p:spPr>
          <a:xfrm>
            <a:off x="649044" y="753034"/>
            <a:ext cx="6880340" cy="3887390"/>
          </a:xfrm>
        </p:spPr>
        <p:txBody>
          <a:bodyPr>
            <a:normAutofit/>
          </a:bodyPr>
          <a:lstStyle/>
          <a:p>
            <a:r>
              <a:rPr lang="de-DE" sz="8000" dirty="0"/>
              <a:t>Transformers</a:t>
            </a:r>
            <a:endParaRPr lang="en-US" sz="8000" dirty="0"/>
          </a:p>
        </p:txBody>
      </p:sp>
      <p:sp>
        <p:nvSpPr>
          <p:cNvPr id="8" name="Subtitle 7">
            <a:extLst>
              <a:ext uri="{FF2B5EF4-FFF2-40B4-BE49-F238E27FC236}">
                <a16:creationId xmlns:a16="http://schemas.microsoft.com/office/drawing/2014/main" id="{204F5C65-182D-0615-3F81-ED6E8D28F62C}"/>
              </a:ext>
            </a:extLst>
          </p:cNvPr>
          <p:cNvSpPr>
            <a:spLocks noGrp="1"/>
          </p:cNvSpPr>
          <p:nvPr>
            <p:ph type="subTitle" idx="1"/>
          </p:nvPr>
        </p:nvSpPr>
        <p:spPr/>
        <p:txBody>
          <a:bodyPr/>
          <a:lstStyle/>
          <a:p>
            <a:endParaRPr lang="en-US" dirty="0"/>
          </a:p>
        </p:txBody>
      </p:sp>
      <p:pic>
        <p:nvPicPr>
          <p:cNvPr id="17" name="Picture 16">
            <a:extLst>
              <a:ext uri="{FF2B5EF4-FFF2-40B4-BE49-F238E27FC236}">
                <a16:creationId xmlns:a16="http://schemas.microsoft.com/office/drawing/2014/main" id="{88B0E03D-51F4-C11A-B302-341AC112CC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3870" y="1617061"/>
            <a:ext cx="2891481" cy="3626602"/>
          </a:xfrm>
          <a:prstGeom prst="rect">
            <a:avLst/>
          </a:prstGeom>
        </p:spPr>
      </p:pic>
    </p:spTree>
    <p:extLst>
      <p:ext uri="{BB962C8B-B14F-4D97-AF65-F5344CB8AC3E}">
        <p14:creationId xmlns:p14="http://schemas.microsoft.com/office/powerpoint/2010/main" val="14969755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normAutofit fontScale="90000"/>
          </a:bodyPr>
          <a:lstStyle/>
          <a:p>
            <a:r>
              <a:rPr lang="de-DE" dirty="0"/>
              <a:t>Attention</a:t>
            </a:r>
            <a:endParaRPr lang="de-AT" dirty="0"/>
          </a:p>
        </p:txBody>
      </p:sp>
      <p:sp>
        <p:nvSpPr>
          <p:cNvPr id="10" name="Inhaltsplatzhalter 9"/>
          <p:cNvSpPr>
            <a:spLocks noGrp="1"/>
          </p:cNvSpPr>
          <p:nvPr>
            <p:ph sz="quarter" idx="14"/>
          </p:nvPr>
        </p:nvSpPr>
        <p:spPr/>
        <p:txBody>
          <a:bodyPr/>
          <a:lstStyle/>
          <a:p>
            <a:r>
              <a:rPr lang="en-US" dirty="0"/>
              <a:t>The ability to focus on one thing and ignore others has a vital role in guiding cognition</a:t>
            </a:r>
          </a:p>
          <a:p>
            <a:r>
              <a:rPr lang="en-US" dirty="0"/>
              <a:t>Deep neural networks naturally learn a form of implicit attention where they respond more strongly to some parts of the data than others</a:t>
            </a:r>
          </a:p>
          <a:p>
            <a:r>
              <a:rPr lang="de-DE" dirty="0" err="1"/>
              <a:t>We</a:t>
            </a:r>
            <a:r>
              <a:rPr lang="de-DE" dirty="0"/>
              <a:t> </a:t>
            </a:r>
            <a:r>
              <a:rPr lang="de-DE" dirty="0" err="1"/>
              <a:t>can</a:t>
            </a:r>
            <a:r>
              <a:rPr lang="de-DE" dirty="0"/>
              <a:t> </a:t>
            </a:r>
            <a:r>
              <a:rPr lang="de-DE" dirty="0" err="1"/>
              <a:t>add</a:t>
            </a:r>
            <a:r>
              <a:rPr lang="de-DE" dirty="0"/>
              <a:t> explicit </a:t>
            </a:r>
            <a:r>
              <a:rPr lang="de-DE" dirty="0" err="1"/>
              <a:t>attention</a:t>
            </a:r>
            <a:r>
              <a:rPr lang="de-DE" dirty="0"/>
              <a:t> </a:t>
            </a:r>
            <a:r>
              <a:rPr lang="de-DE" dirty="0" err="1"/>
              <a:t>by</a:t>
            </a:r>
            <a:r>
              <a:rPr lang="de-DE" dirty="0"/>
              <a:t> </a:t>
            </a:r>
            <a:r>
              <a:rPr lang="de-DE" dirty="0" err="1"/>
              <a:t>having</a:t>
            </a:r>
            <a:r>
              <a:rPr lang="de-DE" dirty="0"/>
              <a:t> a </a:t>
            </a:r>
            <a:r>
              <a:rPr lang="de-DE" dirty="0" err="1"/>
              <a:t>seperate</a:t>
            </a:r>
            <a:r>
              <a:rPr lang="de-DE" dirty="0"/>
              <a:t> </a:t>
            </a:r>
            <a:r>
              <a:rPr lang="de-DE" dirty="0" err="1"/>
              <a:t>attention</a:t>
            </a:r>
            <a:r>
              <a:rPr lang="de-DE" dirty="0"/>
              <a:t> </a:t>
            </a:r>
            <a:r>
              <a:rPr lang="de-DE" dirty="0" err="1"/>
              <a:t>model</a:t>
            </a:r>
            <a:endParaRPr lang="de-AT" dirty="0"/>
          </a:p>
        </p:txBody>
      </p:sp>
      <p:sp>
        <p:nvSpPr>
          <p:cNvPr id="3" name="Fußzeilenplatzhalter 2"/>
          <p:cNvSpPr>
            <a:spLocks noGrp="1"/>
          </p:cNvSpPr>
          <p:nvPr>
            <p:ph type="ftr" sz="quarter" idx="11"/>
          </p:nvPr>
        </p:nvSpPr>
        <p:spPr/>
        <p:txBody>
          <a:bodyPr/>
          <a:lstStyle/>
          <a:p>
            <a:r>
              <a:rPr lang="en-US" dirty="0"/>
              <a:t>Natural Language Processing</a:t>
            </a:r>
          </a:p>
        </p:txBody>
      </p:sp>
      <p:sp>
        <p:nvSpPr>
          <p:cNvPr id="7" name="Datumsplatzhalter 6"/>
          <p:cNvSpPr>
            <a:spLocks noGrp="1"/>
          </p:cNvSpPr>
          <p:nvPr>
            <p:ph type="dt" sz="half" idx="10"/>
          </p:nvPr>
        </p:nvSpPr>
        <p:spPr/>
        <p:txBody>
          <a:bodyPr/>
          <a:lstStyle/>
          <a:p>
            <a:pPr>
              <a:defRPr/>
            </a:pPr>
            <a:r>
              <a:rPr lang="en-US" dirty="0">
                <a:solidFill>
                  <a:prstClr val="black"/>
                </a:solidFill>
              </a:rPr>
              <a:t>2022</a:t>
            </a:r>
          </a:p>
        </p:txBody>
      </p:sp>
      <p:sp>
        <p:nvSpPr>
          <p:cNvPr id="8" name="Foliennummernplatzhalt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571836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err="1"/>
              <a:t>Neural</a:t>
            </a:r>
            <a:r>
              <a:rPr lang="de-DE" dirty="0"/>
              <a:t> Attention Models</a:t>
            </a:r>
            <a:endParaRPr lang="de-AT" dirty="0"/>
          </a:p>
        </p:txBody>
      </p:sp>
      <p:sp>
        <p:nvSpPr>
          <p:cNvPr id="3" name="Inhaltsplatzhalter 2"/>
          <p:cNvSpPr>
            <a:spLocks noGrp="1"/>
          </p:cNvSpPr>
          <p:nvPr>
            <p:ph sz="quarter" idx="14"/>
          </p:nvPr>
        </p:nvSpPr>
        <p:spPr>
          <a:xfrm>
            <a:off x="931863" y="1695450"/>
            <a:ext cx="6852894" cy="4314825"/>
          </a:xfrm>
        </p:spPr>
        <p:txBody>
          <a:bodyPr>
            <a:normAutofit/>
          </a:bodyPr>
          <a:lstStyle/>
          <a:p>
            <a:r>
              <a:rPr lang="en-US" dirty="0"/>
              <a:t>The network produces and extra output vector used to parameterize an attention model</a:t>
            </a:r>
          </a:p>
          <a:p>
            <a:r>
              <a:rPr lang="en-US" dirty="0"/>
              <a:t>The attention model then operates on some data (image, audio sample, text to be translated...) to create a fixed-size “glimpse” vector that is passed to the network as input at the next time step</a:t>
            </a:r>
          </a:p>
          <a:p>
            <a:r>
              <a:rPr lang="en-US" dirty="0"/>
              <a:t>The complete system is recurrent, even if the network isn’t</a:t>
            </a:r>
            <a:endParaRPr lang="de-AT" dirty="0"/>
          </a:p>
        </p:txBody>
      </p:sp>
      <p:sp>
        <p:nvSpPr>
          <p:cNvPr id="4" name="Fußzeilenplatzhalter 3"/>
          <p:cNvSpPr>
            <a:spLocks noGrp="1"/>
          </p:cNvSpPr>
          <p:nvPr>
            <p:ph type="ftr" sz="quarter" idx="11"/>
          </p:nvPr>
        </p:nvSpPr>
        <p:spPr/>
        <p:txBody>
          <a:bodyPr/>
          <a:lstStyle/>
          <a:p>
            <a:r>
              <a:rPr lang="en-US" dirty="0">
                <a:solidFill>
                  <a:prstClr val="black"/>
                </a:solidFill>
              </a:rPr>
              <a:t>Natural Language Processing</a:t>
            </a:r>
          </a:p>
        </p:txBody>
      </p:sp>
      <p:sp>
        <p:nvSpPr>
          <p:cNvPr id="5" name="Datumsplatzhalter 4"/>
          <p:cNvSpPr>
            <a:spLocks noGrp="1"/>
          </p:cNvSpPr>
          <p:nvPr>
            <p:ph type="dt" sz="half" idx="10"/>
          </p:nvPr>
        </p:nvSpPr>
        <p:spPr/>
        <p:txBody>
          <a:bodyPr/>
          <a:lstStyle/>
          <a:p>
            <a:pPr>
              <a:defRPr/>
            </a:pPr>
            <a:r>
              <a:rPr lang="en-US" dirty="0">
                <a:solidFill>
                  <a:prstClr val="black"/>
                </a:solidFill>
              </a:rPr>
              <a:t>2022</a:t>
            </a: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8607" y="1698978"/>
            <a:ext cx="3437385" cy="4311297"/>
          </a:xfrm>
          <a:prstGeom prst="rect">
            <a:avLst/>
          </a:prstGeom>
        </p:spPr>
      </p:pic>
    </p:spTree>
    <p:extLst>
      <p:ext uri="{BB962C8B-B14F-4D97-AF65-F5344CB8AC3E}">
        <p14:creationId xmlns:p14="http://schemas.microsoft.com/office/powerpoint/2010/main" val="39068410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Transformers</a:t>
            </a:r>
            <a:endParaRPr lang="de-AT" dirty="0"/>
          </a:p>
        </p:txBody>
      </p:sp>
      <p:sp>
        <p:nvSpPr>
          <p:cNvPr id="3" name="Inhaltsplatzhalter 2"/>
          <p:cNvSpPr>
            <a:spLocks noGrp="1"/>
          </p:cNvSpPr>
          <p:nvPr>
            <p:ph sz="quarter" idx="14"/>
          </p:nvPr>
        </p:nvSpPr>
        <p:spPr/>
        <p:txBody>
          <a:bodyPr/>
          <a:lstStyle/>
          <a:p>
            <a:r>
              <a:rPr lang="en-US" dirty="0"/>
              <a:t>Transformer networks take attention to its logical extreme: get rid of everything else (recurrent state, convolutions, external memory) and just use attention to repeatedly transform a complete sequence</a:t>
            </a:r>
          </a:p>
          <a:p>
            <a:r>
              <a:rPr lang="en-US" dirty="0"/>
              <a:t>State-of-the-Art for most NLP tasks like next-sentence prediction, question answering, reading comprehension, sentiment analysis, paraphrasing, machine translation, document summarization, document generation, named entity recognition</a:t>
            </a:r>
          </a:p>
          <a:p>
            <a:r>
              <a:rPr lang="en-US" dirty="0"/>
              <a:t>Mostly using pre-trained transformers like GPT-3 (</a:t>
            </a:r>
            <a:r>
              <a:rPr lang="en-US" dirty="0" err="1"/>
              <a:t>OpenAI</a:t>
            </a:r>
            <a:r>
              <a:rPr lang="en-US" dirty="0"/>
              <a:t>) or BERT (Google) instead of training it yourself (fine-tuning possible)</a:t>
            </a:r>
            <a:endParaRPr lang="de-AT" dirty="0"/>
          </a:p>
        </p:txBody>
      </p:sp>
      <p:sp>
        <p:nvSpPr>
          <p:cNvPr id="4" name="Fußzeilenplatzhalter 3"/>
          <p:cNvSpPr>
            <a:spLocks noGrp="1"/>
          </p:cNvSpPr>
          <p:nvPr>
            <p:ph type="ftr" sz="quarter" idx="11"/>
          </p:nvPr>
        </p:nvSpPr>
        <p:spPr/>
        <p:txBody>
          <a:bodyPr/>
          <a:lstStyle/>
          <a:p>
            <a:r>
              <a:rPr lang="en-US" dirty="0">
                <a:solidFill>
                  <a:prstClr val="black"/>
                </a:solidFill>
              </a:rPr>
              <a:t>Natural Language Processing</a:t>
            </a:r>
          </a:p>
        </p:txBody>
      </p:sp>
      <p:sp>
        <p:nvSpPr>
          <p:cNvPr id="5" name="Datumsplatzhalter 4"/>
          <p:cNvSpPr>
            <a:spLocks noGrp="1"/>
          </p:cNvSpPr>
          <p:nvPr>
            <p:ph type="dt" sz="half" idx="10"/>
          </p:nvPr>
        </p:nvSpPr>
        <p:spPr/>
        <p:txBody>
          <a:bodyPr/>
          <a:lstStyle/>
          <a:p>
            <a:pPr>
              <a:defRPr/>
            </a:pPr>
            <a:r>
              <a:rPr lang="en-US" dirty="0">
                <a:solidFill>
                  <a:prstClr val="black"/>
                </a:solidFill>
              </a:rPr>
              <a:t>2022</a:t>
            </a: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0115503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E6941FA-CC11-0A7F-9375-BB9B5C20D8D1}"/>
              </a:ext>
            </a:extLst>
          </p:cNvPr>
          <p:cNvSpPr>
            <a:spLocks noGrp="1"/>
          </p:cNvSpPr>
          <p:nvPr>
            <p:ph type="ctrTitle"/>
          </p:nvPr>
        </p:nvSpPr>
        <p:spPr>
          <a:xfrm>
            <a:off x="649044" y="753034"/>
            <a:ext cx="6880340" cy="3887390"/>
          </a:xfrm>
        </p:spPr>
        <p:txBody>
          <a:bodyPr>
            <a:normAutofit/>
          </a:bodyPr>
          <a:lstStyle/>
          <a:p>
            <a:r>
              <a:rPr lang="de-DE" sz="8000" dirty="0"/>
              <a:t>Generative Models</a:t>
            </a:r>
            <a:endParaRPr lang="en-US" sz="8000" dirty="0"/>
          </a:p>
        </p:txBody>
      </p:sp>
      <p:sp>
        <p:nvSpPr>
          <p:cNvPr id="8" name="Subtitle 7">
            <a:extLst>
              <a:ext uri="{FF2B5EF4-FFF2-40B4-BE49-F238E27FC236}">
                <a16:creationId xmlns:a16="http://schemas.microsoft.com/office/drawing/2014/main" id="{204F5C65-182D-0615-3F81-ED6E8D28F62C}"/>
              </a:ext>
            </a:extLst>
          </p:cNvPr>
          <p:cNvSpPr>
            <a:spLocks noGrp="1"/>
          </p:cNvSpPr>
          <p:nvPr>
            <p:ph type="subTitle" idx="1"/>
          </p:nvPr>
        </p:nvSpPr>
        <p:spPr/>
        <p:txBody>
          <a:bodyPr/>
          <a:lstStyle/>
          <a:p>
            <a:r>
              <a:rPr lang="en-US" dirty="0"/>
              <a:t>Sequence to Sequence Prediction</a:t>
            </a:r>
          </a:p>
        </p:txBody>
      </p:sp>
      <p:pic>
        <p:nvPicPr>
          <p:cNvPr id="17" name="Picture 16">
            <a:extLst>
              <a:ext uri="{FF2B5EF4-FFF2-40B4-BE49-F238E27FC236}">
                <a16:creationId xmlns:a16="http://schemas.microsoft.com/office/drawing/2014/main" id="{88B0E03D-51F4-C11A-B302-341AC112CC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7221" y="1596241"/>
            <a:ext cx="3998809" cy="3626547"/>
          </a:xfrm>
          <a:prstGeom prst="rect">
            <a:avLst/>
          </a:prstGeom>
        </p:spPr>
      </p:pic>
      <p:cxnSp>
        <p:nvCxnSpPr>
          <p:cNvPr id="3" name="Gerade Verbindung mit Pfeil 2"/>
          <p:cNvCxnSpPr/>
          <p:nvPr/>
        </p:nvCxnSpPr>
        <p:spPr>
          <a:xfrm flipH="1">
            <a:off x="9003958" y="3385751"/>
            <a:ext cx="1070918" cy="683741"/>
          </a:xfrm>
          <a:prstGeom prst="straightConnector1">
            <a:avLst/>
          </a:prstGeom>
          <a:ln>
            <a:solidFill>
              <a:srgbClr val="F0668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34330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normAutofit fontScale="90000"/>
          </a:bodyPr>
          <a:lstStyle/>
          <a:p>
            <a:r>
              <a:rPr lang="de-DE" dirty="0" err="1"/>
              <a:t>Sequence</a:t>
            </a:r>
            <a:r>
              <a:rPr lang="de-DE" dirty="0"/>
              <a:t> </a:t>
            </a:r>
            <a:r>
              <a:rPr lang="de-DE" dirty="0" err="1"/>
              <a:t>to</a:t>
            </a:r>
            <a:r>
              <a:rPr lang="de-DE" dirty="0"/>
              <a:t> </a:t>
            </a:r>
            <a:r>
              <a:rPr lang="de-DE" dirty="0" err="1"/>
              <a:t>Sequence</a:t>
            </a:r>
            <a:r>
              <a:rPr lang="de-DE" dirty="0"/>
              <a:t> Models</a:t>
            </a:r>
            <a:endParaRPr lang="de-AT" dirty="0"/>
          </a:p>
        </p:txBody>
      </p:sp>
      <p:sp>
        <p:nvSpPr>
          <p:cNvPr id="10" name="Inhaltsplatzhalter 9"/>
          <p:cNvSpPr>
            <a:spLocks noGrp="1"/>
          </p:cNvSpPr>
          <p:nvPr>
            <p:ph sz="quarter" idx="14"/>
          </p:nvPr>
        </p:nvSpPr>
        <p:spPr/>
        <p:txBody>
          <a:bodyPr/>
          <a:lstStyle/>
          <a:p>
            <a:r>
              <a:rPr lang="de-DE" dirty="0"/>
              <a:t>(Hidden-)States (</a:t>
            </a:r>
            <a:r>
              <a:rPr lang="de-DE" dirty="0">
                <a:solidFill>
                  <a:srgbClr val="124DA2"/>
                </a:solidFill>
              </a:rPr>
              <a:t>h</a:t>
            </a:r>
            <a:r>
              <a:rPr lang="de-DE" baseline="-25000" dirty="0">
                <a:solidFill>
                  <a:srgbClr val="124DA2"/>
                </a:solidFill>
              </a:rPr>
              <a:t>0</a:t>
            </a:r>
            <a:r>
              <a:rPr lang="de-DE" dirty="0"/>
              <a:t>) in RNNs </a:t>
            </a:r>
            <a:r>
              <a:rPr lang="de-DE" dirty="0" err="1"/>
              <a:t>usually</a:t>
            </a:r>
            <a:r>
              <a:rPr lang="de-DE" dirty="0"/>
              <a:t> </a:t>
            </a:r>
            <a:r>
              <a:rPr lang="de-DE" dirty="0" err="1"/>
              <a:t>initialized</a:t>
            </a:r>
            <a:r>
              <a:rPr lang="de-DE" dirty="0"/>
              <a:t> </a:t>
            </a:r>
            <a:r>
              <a:rPr lang="de-DE" dirty="0" err="1"/>
              <a:t>with</a:t>
            </a:r>
            <a:r>
              <a:rPr lang="de-DE" dirty="0"/>
              <a:t> </a:t>
            </a:r>
            <a:r>
              <a:rPr lang="de-DE" dirty="0" err="1"/>
              <a:t>zeros</a:t>
            </a:r>
            <a:r>
              <a:rPr lang="de-DE" dirty="0"/>
              <a:t>…</a:t>
            </a:r>
          </a:p>
          <a:p>
            <a:endParaRPr lang="de-AT" dirty="0"/>
          </a:p>
        </p:txBody>
      </p:sp>
      <p:sp>
        <p:nvSpPr>
          <p:cNvPr id="3" name="Fußzeilenplatzhalter 2"/>
          <p:cNvSpPr>
            <a:spLocks noGrp="1"/>
          </p:cNvSpPr>
          <p:nvPr>
            <p:ph type="ftr" sz="quarter" idx="11"/>
          </p:nvPr>
        </p:nvSpPr>
        <p:spPr/>
        <p:txBody>
          <a:bodyPr/>
          <a:lstStyle/>
          <a:p>
            <a:r>
              <a:rPr lang="en-US" dirty="0"/>
              <a:t>Natural Language Processing</a:t>
            </a:r>
          </a:p>
        </p:txBody>
      </p:sp>
      <p:sp>
        <p:nvSpPr>
          <p:cNvPr id="7" name="Datumsplatzhalter 6"/>
          <p:cNvSpPr>
            <a:spLocks noGrp="1"/>
          </p:cNvSpPr>
          <p:nvPr>
            <p:ph type="dt" sz="half" idx="10"/>
          </p:nvPr>
        </p:nvSpPr>
        <p:spPr/>
        <p:txBody>
          <a:bodyPr/>
          <a:lstStyle/>
          <a:p>
            <a:pPr>
              <a:defRPr/>
            </a:pPr>
            <a:r>
              <a:rPr lang="en-US" dirty="0">
                <a:solidFill>
                  <a:prstClr val="black"/>
                </a:solidFill>
              </a:rPr>
              <a:t>2022</a:t>
            </a:r>
          </a:p>
        </p:txBody>
      </p:sp>
      <p:sp>
        <p:nvSpPr>
          <p:cNvPr id="8" name="Foliennummernplatzhalt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11" name="Grafik 10"/>
          <p:cNvPicPr>
            <a:picLocks noChangeAspect="1"/>
          </p:cNvPicPr>
          <p:nvPr/>
        </p:nvPicPr>
        <p:blipFill>
          <a:blip r:embed="rId2"/>
          <a:stretch>
            <a:fillRect/>
          </a:stretch>
        </p:blipFill>
        <p:spPr>
          <a:xfrm>
            <a:off x="2703671" y="2257425"/>
            <a:ext cx="6019800" cy="3752850"/>
          </a:xfrm>
          <a:prstGeom prst="rect">
            <a:avLst/>
          </a:prstGeom>
        </p:spPr>
      </p:pic>
    </p:spTree>
    <p:extLst>
      <p:ext uri="{BB962C8B-B14F-4D97-AF65-F5344CB8AC3E}">
        <p14:creationId xmlns:p14="http://schemas.microsoft.com/office/powerpoint/2010/main" val="2791054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E6941FA-CC11-0A7F-9375-BB9B5C20D8D1}"/>
              </a:ext>
            </a:extLst>
          </p:cNvPr>
          <p:cNvSpPr>
            <a:spLocks noGrp="1"/>
          </p:cNvSpPr>
          <p:nvPr>
            <p:ph type="ctrTitle"/>
          </p:nvPr>
        </p:nvSpPr>
        <p:spPr/>
        <p:txBody>
          <a:bodyPr/>
          <a:lstStyle/>
          <a:p>
            <a:r>
              <a:rPr lang="de-AT" dirty="0" err="1"/>
              <a:t>Artificial</a:t>
            </a:r>
            <a:br>
              <a:rPr lang="de-AT" dirty="0"/>
            </a:br>
            <a:r>
              <a:rPr lang="de-AT" dirty="0" err="1"/>
              <a:t>Neural</a:t>
            </a:r>
            <a:br>
              <a:rPr lang="de-AT" dirty="0"/>
            </a:br>
            <a:r>
              <a:rPr lang="de-AT" dirty="0"/>
              <a:t>Networks</a:t>
            </a:r>
            <a:endParaRPr lang="en-US" dirty="0"/>
          </a:p>
        </p:txBody>
      </p:sp>
      <p:sp>
        <p:nvSpPr>
          <p:cNvPr id="8" name="Subtitle 7">
            <a:extLst>
              <a:ext uri="{FF2B5EF4-FFF2-40B4-BE49-F238E27FC236}">
                <a16:creationId xmlns:a16="http://schemas.microsoft.com/office/drawing/2014/main" id="{204F5C65-182D-0615-3F81-ED6E8D28F62C}"/>
              </a:ext>
            </a:extLst>
          </p:cNvPr>
          <p:cNvSpPr>
            <a:spLocks noGrp="1"/>
          </p:cNvSpPr>
          <p:nvPr>
            <p:ph type="subTitle" idx="1"/>
          </p:nvPr>
        </p:nvSpPr>
        <p:spPr/>
        <p:txBody>
          <a:bodyPr/>
          <a:lstStyle/>
          <a:p>
            <a:endParaRPr lang="en-US" dirty="0"/>
          </a:p>
        </p:txBody>
      </p:sp>
      <p:pic>
        <p:nvPicPr>
          <p:cNvPr id="17" name="Picture 16">
            <a:extLst>
              <a:ext uri="{FF2B5EF4-FFF2-40B4-BE49-F238E27FC236}">
                <a16:creationId xmlns:a16="http://schemas.microsoft.com/office/drawing/2014/main" id="{88B0E03D-51F4-C11A-B302-341AC112CC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7077" y="2563770"/>
            <a:ext cx="3660365" cy="1730460"/>
          </a:xfrm>
          <a:prstGeom prst="rect">
            <a:avLst/>
          </a:prstGeom>
        </p:spPr>
      </p:pic>
    </p:spTree>
    <p:extLst>
      <p:ext uri="{BB962C8B-B14F-4D97-AF65-F5344CB8AC3E}">
        <p14:creationId xmlns:p14="http://schemas.microsoft.com/office/powerpoint/2010/main" val="41776664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err="1"/>
              <a:t>Sequence</a:t>
            </a:r>
            <a:r>
              <a:rPr lang="de-DE" dirty="0"/>
              <a:t> </a:t>
            </a:r>
            <a:r>
              <a:rPr lang="de-DE" dirty="0" err="1"/>
              <a:t>to</a:t>
            </a:r>
            <a:r>
              <a:rPr lang="de-DE" dirty="0"/>
              <a:t> </a:t>
            </a:r>
            <a:r>
              <a:rPr lang="de-DE" dirty="0" err="1"/>
              <a:t>Sequence</a:t>
            </a:r>
            <a:r>
              <a:rPr lang="de-DE" dirty="0"/>
              <a:t> Models</a:t>
            </a:r>
            <a:endParaRPr lang="de-AT" dirty="0"/>
          </a:p>
        </p:txBody>
      </p:sp>
      <p:sp>
        <p:nvSpPr>
          <p:cNvPr id="3" name="Inhaltsplatzhalter 2"/>
          <p:cNvSpPr>
            <a:spLocks noGrp="1"/>
          </p:cNvSpPr>
          <p:nvPr>
            <p:ph sz="quarter" idx="14"/>
          </p:nvPr>
        </p:nvSpPr>
        <p:spPr/>
        <p:txBody>
          <a:bodyPr/>
          <a:lstStyle/>
          <a:p>
            <a:r>
              <a:rPr lang="de-DE" dirty="0"/>
              <a:t>…BUT </a:t>
            </a:r>
            <a:r>
              <a:rPr lang="de-DE" dirty="0" err="1"/>
              <a:t>we</a:t>
            </a:r>
            <a:r>
              <a:rPr lang="de-DE" dirty="0"/>
              <a:t> </a:t>
            </a:r>
            <a:r>
              <a:rPr lang="de-DE" dirty="0" err="1"/>
              <a:t>could</a:t>
            </a:r>
            <a:r>
              <a:rPr lang="de-DE" dirty="0"/>
              <a:t> also </a:t>
            </a:r>
            <a:r>
              <a:rPr lang="de-DE" dirty="0" err="1"/>
              <a:t>initialize</a:t>
            </a:r>
            <a:r>
              <a:rPr lang="de-DE" dirty="0"/>
              <a:t> </a:t>
            </a:r>
            <a:r>
              <a:rPr lang="de-DE" dirty="0" err="1"/>
              <a:t>them</a:t>
            </a:r>
            <a:r>
              <a:rPr lang="de-DE" dirty="0"/>
              <a:t> </a:t>
            </a:r>
            <a:r>
              <a:rPr lang="de-DE" dirty="0" err="1"/>
              <a:t>with</a:t>
            </a:r>
            <a:r>
              <a:rPr lang="de-DE" dirty="0"/>
              <a:t> </a:t>
            </a:r>
            <a:r>
              <a:rPr lang="de-DE" dirty="0" err="1"/>
              <a:t>the</a:t>
            </a:r>
            <a:r>
              <a:rPr lang="de-DE" dirty="0"/>
              <a:t> </a:t>
            </a:r>
            <a:r>
              <a:rPr lang="de-DE" dirty="0" err="1"/>
              <a:t>state</a:t>
            </a:r>
            <a:r>
              <a:rPr lang="de-DE" dirty="0"/>
              <a:t> </a:t>
            </a:r>
            <a:r>
              <a:rPr lang="de-DE" dirty="0" err="1"/>
              <a:t>information</a:t>
            </a:r>
            <a:r>
              <a:rPr lang="de-DE" dirty="0"/>
              <a:t> </a:t>
            </a:r>
            <a:r>
              <a:rPr lang="de-DE" dirty="0" err="1"/>
              <a:t>of</a:t>
            </a:r>
            <a:r>
              <a:rPr lang="de-DE" dirty="0"/>
              <a:t> </a:t>
            </a:r>
            <a:r>
              <a:rPr lang="de-DE" dirty="0" err="1"/>
              <a:t>another</a:t>
            </a:r>
            <a:r>
              <a:rPr lang="de-DE" dirty="0"/>
              <a:t> </a:t>
            </a:r>
            <a:r>
              <a:rPr lang="de-DE" dirty="0" err="1"/>
              <a:t>net</a:t>
            </a:r>
            <a:endParaRPr lang="de-DE" dirty="0"/>
          </a:p>
          <a:p>
            <a:endParaRPr lang="de-AT" dirty="0"/>
          </a:p>
        </p:txBody>
      </p:sp>
      <p:sp>
        <p:nvSpPr>
          <p:cNvPr id="4" name="Fußzeilenplatzhalter 3"/>
          <p:cNvSpPr>
            <a:spLocks noGrp="1"/>
          </p:cNvSpPr>
          <p:nvPr>
            <p:ph type="ftr" sz="quarter" idx="11"/>
          </p:nvPr>
        </p:nvSpPr>
        <p:spPr/>
        <p:txBody>
          <a:bodyPr/>
          <a:lstStyle/>
          <a:p>
            <a:r>
              <a:rPr lang="en-US" dirty="0">
                <a:solidFill>
                  <a:prstClr val="black"/>
                </a:solidFill>
              </a:rPr>
              <a:t>Natural Language Processing</a:t>
            </a:r>
          </a:p>
        </p:txBody>
      </p:sp>
      <p:sp>
        <p:nvSpPr>
          <p:cNvPr id="5" name="Datumsplatzhalter 4"/>
          <p:cNvSpPr>
            <a:spLocks noGrp="1"/>
          </p:cNvSpPr>
          <p:nvPr>
            <p:ph type="dt" sz="half" idx="10"/>
          </p:nvPr>
        </p:nvSpPr>
        <p:spPr/>
        <p:txBody>
          <a:bodyPr/>
          <a:lstStyle/>
          <a:p>
            <a:pPr>
              <a:defRPr/>
            </a:pPr>
            <a:r>
              <a:rPr lang="en-US" dirty="0">
                <a:solidFill>
                  <a:prstClr val="black"/>
                </a:solidFill>
              </a:rPr>
              <a:t>2022</a:t>
            </a: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7" name="Grafik 6"/>
          <p:cNvPicPr>
            <a:picLocks noChangeAspect="1"/>
          </p:cNvPicPr>
          <p:nvPr/>
        </p:nvPicPr>
        <p:blipFill>
          <a:blip r:embed="rId2"/>
          <a:stretch>
            <a:fillRect/>
          </a:stretch>
        </p:blipFill>
        <p:spPr>
          <a:xfrm>
            <a:off x="1918052" y="2594832"/>
            <a:ext cx="7591038" cy="3478892"/>
          </a:xfrm>
          <a:prstGeom prst="rect">
            <a:avLst/>
          </a:prstGeom>
        </p:spPr>
      </p:pic>
    </p:spTree>
    <p:extLst>
      <p:ext uri="{BB962C8B-B14F-4D97-AF65-F5344CB8AC3E}">
        <p14:creationId xmlns:p14="http://schemas.microsoft.com/office/powerpoint/2010/main" val="37040883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uppieren 13"/>
          <p:cNvGrpSpPr/>
          <p:nvPr/>
        </p:nvGrpSpPr>
        <p:grpSpPr>
          <a:xfrm>
            <a:off x="1236821" y="2477273"/>
            <a:ext cx="8953500" cy="3993549"/>
            <a:chOff x="1236821" y="2147759"/>
            <a:chExt cx="8953500" cy="3993549"/>
          </a:xfrm>
        </p:grpSpPr>
        <p:pic>
          <p:nvPicPr>
            <p:cNvPr id="7" name="Grafik 6"/>
            <p:cNvPicPr>
              <a:picLocks noChangeAspect="1"/>
            </p:cNvPicPr>
            <p:nvPr/>
          </p:nvPicPr>
          <p:blipFill>
            <a:blip r:embed="rId2"/>
            <a:stretch>
              <a:fillRect/>
            </a:stretch>
          </p:blipFill>
          <p:spPr>
            <a:xfrm>
              <a:off x="1236821" y="2147759"/>
              <a:ext cx="8953500" cy="3600450"/>
            </a:xfrm>
            <a:prstGeom prst="rect">
              <a:avLst/>
            </a:prstGeom>
          </p:spPr>
        </p:pic>
        <p:cxnSp>
          <p:nvCxnSpPr>
            <p:cNvPr id="9" name="Gerade Verbindung mit Pfeil 8"/>
            <p:cNvCxnSpPr/>
            <p:nvPr/>
          </p:nvCxnSpPr>
          <p:spPr>
            <a:xfrm flipV="1">
              <a:off x="6236043" y="5239266"/>
              <a:ext cx="1" cy="508943"/>
            </a:xfrm>
            <a:prstGeom prst="straightConnector1">
              <a:avLst/>
            </a:prstGeom>
            <a:ln w="19050">
              <a:solidFill>
                <a:srgbClr val="124D9B"/>
              </a:solidFill>
              <a:tailEnd type="triangle"/>
            </a:ln>
          </p:spPr>
          <p:style>
            <a:lnRef idx="1">
              <a:schemeClr val="accent1"/>
            </a:lnRef>
            <a:fillRef idx="0">
              <a:schemeClr val="accent1"/>
            </a:fillRef>
            <a:effectRef idx="0">
              <a:schemeClr val="accent1"/>
            </a:effectRef>
            <a:fontRef idx="minor">
              <a:schemeClr val="tx1"/>
            </a:fontRef>
          </p:style>
        </p:cxnSp>
        <p:sp>
          <p:nvSpPr>
            <p:cNvPr id="11" name="Textfeld 10"/>
            <p:cNvSpPr txBox="1"/>
            <p:nvPr/>
          </p:nvSpPr>
          <p:spPr>
            <a:xfrm>
              <a:off x="4312508" y="5771976"/>
              <a:ext cx="3847070" cy="369332"/>
            </a:xfrm>
            <a:prstGeom prst="rect">
              <a:avLst/>
            </a:prstGeom>
            <a:noFill/>
          </p:spPr>
          <p:txBody>
            <a:bodyPr wrap="square" rtlCol="0">
              <a:spAutoFit/>
            </a:bodyPr>
            <a:lstStyle/>
            <a:p>
              <a:pPr algn="ctr"/>
              <a:r>
                <a:rPr lang="de-DE" dirty="0">
                  <a:solidFill>
                    <a:srgbClr val="124D9B"/>
                  </a:solidFill>
                </a:rPr>
                <a:t>Random </a:t>
              </a:r>
              <a:r>
                <a:rPr lang="de-DE" dirty="0" err="1">
                  <a:solidFill>
                    <a:srgbClr val="124D9B"/>
                  </a:solidFill>
                </a:rPr>
                <a:t>word</a:t>
              </a:r>
              <a:r>
                <a:rPr lang="de-DE" dirty="0">
                  <a:solidFill>
                    <a:srgbClr val="124D9B"/>
                  </a:solidFill>
                </a:rPr>
                <a:t> </a:t>
              </a:r>
              <a:r>
                <a:rPr lang="de-DE" dirty="0" err="1">
                  <a:solidFill>
                    <a:srgbClr val="124D9B"/>
                  </a:solidFill>
                </a:rPr>
                <a:t>as</a:t>
              </a:r>
              <a:r>
                <a:rPr lang="de-DE" dirty="0">
                  <a:solidFill>
                    <a:srgbClr val="124D9B"/>
                  </a:solidFill>
                </a:rPr>
                <a:t> initial </a:t>
              </a:r>
              <a:r>
                <a:rPr lang="de-DE" dirty="0" err="1">
                  <a:solidFill>
                    <a:srgbClr val="124D9B"/>
                  </a:solidFill>
                </a:rPr>
                <a:t>input</a:t>
              </a:r>
              <a:endParaRPr lang="de-AT" dirty="0">
                <a:solidFill>
                  <a:srgbClr val="124D9B"/>
                </a:solidFill>
              </a:endParaRPr>
            </a:p>
          </p:txBody>
        </p:sp>
      </p:grpSp>
      <p:sp>
        <p:nvSpPr>
          <p:cNvPr id="2" name="Titel 1"/>
          <p:cNvSpPr>
            <a:spLocks noGrp="1"/>
          </p:cNvSpPr>
          <p:nvPr>
            <p:ph type="title"/>
          </p:nvPr>
        </p:nvSpPr>
        <p:spPr/>
        <p:txBody>
          <a:bodyPr>
            <a:normAutofit fontScale="90000"/>
          </a:bodyPr>
          <a:lstStyle/>
          <a:p>
            <a:r>
              <a:rPr lang="de-DE" dirty="0" err="1"/>
              <a:t>Sequence</a:t>
            </a:r>
            <a:r>
              <a:rPr lang="de-DE" dirty="0"/>
              <a:t> </a:t>
            </a:r>
            <a:r>
              <a:rPr lang="de-DE" dirty="0" err="1"/>
              <a:t>to</a:t>
            </a:r>
            <a:r>
              <a:rPr lang="de-DE" dirty="0"/>
              <a:t> </a:t>
            </a:r>
            <a:r>
              <a:rPr lang="de-DE" dirty="0" err="1"/>
              <a:t>Sequence</a:t>
            </a:r>
            <a:r>
              <a:rPr lang="de-DE" dirty="0"/>
              <a:t> Models</a:t>
            </a:r>
            <a:endParaRPr lang="de-AT" dirty="0"/>
          </a:p>
        </p:txBody>
      </p:sp>
      <p:sp>
        <p:nvSpPr>
          <p:cNvPr id="3" name="Inhaltsplatzhalter 2"/>
          <p:cNvSpPr>
            <a:spLocks noGrp="1"/>
          </p:cNvSpPr>
          <p:nvPr>
            <p:ph sz="quarter" idx="14"/>
          </p:nvPr>
        </p:nvSpPr>
        <p:spPr/>
        <p:txBody>
          <a:bodyPr/>
          <a:lstStyle/>
          <a:p>
            <a:r>
              <a:rPr lang="de-DE" dirty="0" err="1"/>
              <a:t>For</a:t>
            </a:r>
            <a:r>
              <a:rPr lang="de-DE" dirty="0"/>
              <a:t> </a:t>
            </a:r>
            <a:r>
              <a:rPr lang="de-DE" dirty="0" err="1"/>
              <a:t>example</a:t>
            </a:r>
            <a:r>
              <a:rPr lang="de-DE" dirty="0"/>
              <a:t>, </a:t>
            </a:r>
            <a:r>
              <a:rPr lang="de-DE" dirty="0" err="1"/>
              <a:t>two</a:t>
            </a:r>
            <a:r>
              <a:rPr lang="de-DE" dirty="0"/>
              <a:t> </a:t>
            </a:r>
            <a:r>
              <a:rPr lang="de-DE" dirty="0" err="1"/>
              <a:t>coupled</a:t>
            </a:r>
            <a:r>
              <a:rPr lang="de-DE" dirty="0"/>
              <a:t> (</a:t>
            </a:r>
            <a:r>
              <a:rPr lang="de-DE" dirty="0" err="1">
                <a:solidFill>
                  <a:srgbClr val="FC5D73"/>
                </a:solidFill>
              </a:rPr>
              <a:t>english</a:t>
            </a:r>
            <a:r>
              <a:rPr lang="de-DE" dirty="0"/>
              <a:t> </a:t>
            </a:r>
            <a:r>
              <a:rPr lang="de-DE" dirty="0" err="1"/>
              <a:t>and</a:t>
            </a:r>
            <a:r>
              <a:rPr lang="de-DE" dirty="0"/>
              <a:t> </a:t>
            </a:r>
            <a:r>
              <a:rPr lang="de-DE" dirty="0" err="1">
                <a:solidFill>
                  <a:srgbClr val="124D9B"/>
                </a:solidFill>
              </a:rPr>
              <a:t>japanese</a:t>
            </a:r>
            <a:r>
              <a:rPr lang="de-DE" dirty="0"/>
              <a:t>) </a:t>
            </a:r>
            <a:r>
              <a:rPr lang="de-DE" dirty="0" err="1"/>
              <a:t>nets</a:t>
            </a:r>
            <a:r>
              <a:rPr lang="de-DE" dirty="0"/>
              <a:t> </a:t>
            </a:r>
            <a:r>
              <a:rPr lang="de-DE" dirty="0" err="1"/>
              <a:t>for</a:t>
            </a:r>
            <a:r>
              <a:rPr lang="de-DE" dirty="0"/>
              <a:t> </a:t>
            </a:r>
            <a:r>
              <a:rPr lang="de-DE" dirty="0" err="1"/>
              <a:t>machine</a:t>
            </a:r>
            <a:r>
              <a:rPr lang="de-DE" dirty="0"/>
              <a:t> </a:t>
            </a:r>
            <a:r>
              <a:rPr lang="de-DE" dirty="0" err="1"/>
              <a:t>translation</a:t>
            </a:r>
            <a:r>
              <a:rPr lang="de-DE" dirty="0"/>
              <a:t>:</a:t>
            </a:r>
            <a:endParaRPr lang="de-AT" dirty="0"/>
          </a:p>
        </p:txBody>
      </p:sp>
      <p:sp>
        <p:nvSpPr>
          <p:cNvPr id="4" name="Fußzeilenplatzhalter 3"/>
          <p:cNvSpPr>
            <a:spLocks noGrp="1"/>
          </p:cNvSpPr>
          <p:nvPr>
            <p:ph type="ftr" sz="quarter" idx="11"/>
          </p:nvPr>
        </p:nvSpPr>
        <p:spPr/>
        <p:txBody>
          <a:bodyPr/>
          <a:lstStyle/>
          <a:p>
            <a:r>
              <a:rPr lang="en-US" dirty="0">
                <a:solidFill>
                  <a:prstClr val="black"/>
                </a:solidFill>
              </a:rPr>
              <a:t>Natural Language Processing</a:t>
            </a:r>
          </a:p>
        </p:txBody>
      </p:sp>
      <p:sp>
        <p:nvSpPr>
          <p:cNvPr id="5" name="Datumsplatzhalter 4"/>
          <p:cNvSpPr>
            <a:spLocks noGrp="1"/>
          </p:cNvSpPr>
          <p:nvPr>
            <p:ph type="dt" sz="half" idx="10"/>
          </p:nvPr>
        </p:nvSpPr>
        <p:spPr/>
        <p:txBody>
          <a:bodyPr/>
          <a:lstStyle/>
          <a:p>
            <a:pPr>
              <a:defRPr/>
            </a:pPr>
            <a:r>
              <a:rPr lang="en-US" dirty="0">
                <a:solidFill>
                  <a:prstClr val="black"/>
                </a:solidFill>
              </a:rPr>
              <a:t>2022</a:t>
            </a: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5385126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Seq2Seq </a:t>
            </a:r>
            <a:r>
              <a:rPr lang="de-DE" dirty="0" err="1"/>
              <a:t>Applications</a:t>
            </a:r>
            <a:endParaRPr lang="de-AT" dirty="0"/>
          </a:p>
        </p:txBody>
      </p:sp>
      <p:sp>
        <p:nvSpPr>
          <p:cNvPr id="3" name="Inhaltsplatzhalter 2"/>
          <p:cNvSpPr>
            <a:spLocks noGrp="1"/>
          </p:cNvSpPr>
          <p:nvPr>
            <p:ph sz="quarter" idx="14"/>
          </p:nvPr>
        </p:nvSpPr>
        <p:spPr/>
        <p:txBody>
          <a:bodyPr/>
          <a:lstStyle/>
          <a:p>
            <a:r>
              <a:rPr lang="de-DE" dirty="0" err="1"/>
              <a:t>Machine</a:t>
            </a:r>
            <a:r>
              <a:rPr lang="de-DE" dirty="0"/>
              <a:t> </a:t>
            </a:r>
            <a:r>
              <a:rPr lang="de-DE" dirty="0" err="1"/>
              <a:t>translation</a:t>
            </a:r>
            <a:endParaRPr lang="de-DE" dirty="0"/>
          </a:p>
          <a:p>
            <a:r>
              <a:rPr lang="de-DE" dirty="0"/>
              <a:t>Image </a:t>
            </a:r>
            <a:r>
              <a:rPr lang="de-DE" dirty="0" err="1"/>
              <a:t>captioning</a:t>
            </a:r>
            <a:endParaRPr lang="de-DE" dirty="0"/>
          </a:p>
          <a:p>
            <a:r>
              <a:rPr lang="de-DE" dirty="0"/>
              <a:t>Video </a:t>
            </a:r>
            <a:r>
              <a:rPr lang="de-DE" dirty="0" err="1"/>
              <a:t>captioning</a:t>
            </a:r>
            <a:endParaRPr lang="de-DE" dirty="0"/>
          </a:p>
          <a:p>
            <a:r>
              <a:rPr lang="de-DE" dirty="0"/>
              <a:t>Video </a:t>
            </a:r>
            <a:r>
              <a:rPr lang="de-DE" dirty="0" err="1"/>
              <a:t>generation</a:t>
            </a:r>
            <a:endParaRPr lang="de-DE" dirty="0"/>
          </a:p>
          <a:p>
            <a:r>
              <a:rPr lang="de-DE" dirty="0" err="1"/>
              <a:t>Dialogue</a:t>
            </a:r>
            <a:endParaRPr lang="de-DE" dirty="0"/>
          </a:p>
          <a:p>
            <a:r>
              <a:rPr lang="de-DE" dirty="0"/>
              <a:t>…</a:t>
            </a:r>
            <a:endParaRPr lang="de-AT" dirty="0"/>
          </a:p>
        </p:txBody>
      </p:sp>
      <p:sp>
        <p:nvSpPr>
          <p:cNvPr id="4" name="Fußzeilenplatzhalter 3"/>
          <p:cNvSpPr>
            <a:spLocks noGrp="1"/>
          </p:cNvSpPr>
          <p:nvPr>
            <p:ph type="ftr" sz="quarter" idx="11"/>
          </p:nvPr>
        </p:nvSpPr>
        <p:spPr/>
        <p:txBody>
          <a:bodyPr/>
          <a:lstStyle/>
          <a:p>
            <a:r>
              <a:rPr lang="en-US" dirty="0">
                <a:solidFill>
                  <a:prstClr val="black"/>
                </a:solidFill>
              </a:rPr>
              <a:t>Natural Language Processing</a:t>
            </a:r>
          </a:p>
        </p:txBody>
      </p:sp>
      <p:sp>
        <p:nvSpPr>
          <p:cNvPr id="5" name="Datumsplatzhalter 4"/>
          <p:cNvSpPr>
            <a:spLocks noGrp="1"/>
          </p:cNvSpPr>
          <p:nvPr>
            <p:ph type="dt" sz="half" idx="10"/>
          </p:nvPr>
        </p:nvSpPr>
        <p:spPr/>
        <p:txBody>
          <a:bodyPr/>
          <a:lstStyle/>
          <a:p>
            <a:pPr>
              <a:defRPr/>
            </a:pPr>
            <a:r>
              <a:rPr lang="en-US" dirty="0">
                <a:solidFill>
                  <a:prstClr val="black"/>
                </a:solidFill>
              </a:rPr>
              <a:t>2022</a:t>
            </a: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0186398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E6941FA-CC11-0A7F-9375-BB9B5C20D8D1}"/>
              </a:ext>
            </a:extLst>
          </p:cNvPr>
          <p:cNvSpPr>
            <a:spLocks noGrp="1"/>
          </p:cNvSpPr>
          <p:nvPr>
            <p:ph type="ctrTitle"/>
          </p:nvPr>
        </p:nvSpPr>
        <p:spPr>
          <a:xfrm>
            <a:off x="649044" y="753034"/>
            <a:ext cx="6880340" cy="3887390"/>
          </a:xfrm>
        </p:spPr>
        <p:txBody>
          <a:bodyPr>
            <a:normAutofit/>
          </a:bodyPr>
          <a:lstStyle/>
          <a:p>
            <a:r>
              <a:rPr lang="de-DE" sz="8000" dirty="0"/>
              <a:t>Sentiment Analysis</a:t>
            </a:r>
            <a:endParaRPr lang="en-US" sz="8000" dirty="0"/>
          </a:p>
        </p:txBody>
      </p:sp>
      <p:sp>
        <p:nvSpPr>
          <p:cNvPr id="8" name="Subtitle 7">
            <a:extLst>
              <a:ext uri="{FF2B5EF4-FFF2-40B4-BE49-F238E27FC236}">
                <a16:creationId xmlns:a16="http://schemas.microsoft.com/office/drawing/2014/main" id="{204F5C65-182D-0615-3F81-ED6E8D28F62C}"/>
              </a:ext>
            </a:extLst>
          </p:cNvPr>
          <p:cNvSpPr>
            <a:spLocks noGrp="1"/>
          </p:cNvSpPr>
          <p:nvPr>
            <p:ph type="subTitle" idx="1"/>
          </p:nvPr>
        </p:nvSpPr>
        <p:spPr/>
        <p:txBody>
          <a:bodyPr/>
          <a:lstStyle/>
          <a:p>
            <a:endParaRPr lang="en-US" dirty="0"/>
          </a:p>
        </p:txBody>
      </p:sp>
      <p:pic>
        <p:nvPicPr>
          <p:cNvPr id="17" name="Picture 16">
            <a:extLst>
              <a:ext uri="{FF2B5EF4-FFF2-40B4-BE49-F238E27FC236}">
                <a16:creationId xmlns:a16="http://schemas.microsoft.com/office/drawing/2014/main" id="{88B0E03D-51F4-C11A-B302-341AC112CC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7221" y="2159375"/>
            <a:ext cx="3998809" cy="2500279"/>
          </a:xfrm>
          <a:prstGeom prst="rect">
            <a:avLst/>
          </a:prstGeom>
        </p:spPr>
      </p:pic>
      <p:sp>
        <p:nvSpPr>
          <p:cNvPr id="2" name="Textfeld 1"/>
          <p:cNvSpPr txBox="1"/>
          <p:nvPr/>
        </p:nvSpPr>
        <p:spPr>
          <a:xfrm>
            <a:off x="8155459" y="4640424"/>
            <a:ext cx="3970638" cy="276999"/>
          </a:xfrm>
          <a:prstGeom prst="rect">
            <a:avLst/>
          </a:prstGeom>
          <a:noFill/>
        </p:spPr>
        <p:txBody>
          <a:bodyPr wrap="square" rtlCol="0">
            <a:spAutoFit/>
          </a:bodyPr>
          <a:lstStyle/>
          <a:p>
            <a:pPr algn="ctr"/>
            <a:r>
              <a:rPr lang="de-DE" sz="1200" dirty="0">
                <a:solidFill>
                  <a:schemeClr val="bg1">
                    <a:lumMod val="75000"/>
                  </a:schemeClr>
                </a:solidFill>
              </a:rPr>
              <a:t>Source: https://monkeylearn.com/</a:t>
            </a:r>
            <a:endParaRPr lang="de-AT" sz="1200" dirty="0">
              <a:solidFill>
                <a:schemeClr val="bg1">
                  <a:lumMod val="75000"/>
                </a:schemeClr>
              </a:solidFill>
            </a:endParaRPr>
          </a:p>
        </p:txBody>
      </p:sp>
    </p:spTree>
    <p:extLst>
      <p:ext uri="{BB962C8B-B14F-4D97-AF65-F5344CB8AC3E}">
        <p14:creationId xmlns:p14="http://schemas.microsoft.com/office/powerpoint/2010/main" val="3449366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normAutofit fontScale="90000"/>
          </a:bodyPr>
          <a:lstStyle/>
          <a:p>
            <a:r>
              <a:rPr lang="de-DE" dirty="0"/>
              <a:t>Sentiment Analysis</a:t>
            </a:r>
            <a:endParaRPr lang="de-AT" dirty="0"/>
          </a:p>
        </p:txBody>
      </p:sp>
      <p:sp>
        <p:nvSpPr>
          <p:cNvPr id="10" name="Inhaltsplatzhalter 9"/>
          <p:cNvSpPr>
            <a:spLocks noGrp="1"/>
          </p:cNvSpPr>
          <p:nvPr>
            <p:ph sz="quarter" idx="14"/>
          </p:nvPr>
        </p:nvSpPr>
        <p:spPr/>
        <p:txBody>
          <a:bodyPr>
            <a:normAutofit fontScale="70000" lnSpcReduction="20000"/>
          </a:bodyPr>
          <a:lstStyle/>
          <a:p>
            <a:r>
              <a:rPr lang="de-DE" dirty="0" err="1"/>
              <a:t>Why</a:t>
            </a:r>
            <a:r>
              <a:rPr lang="de-DE" dirty="0"/>
              <a:t> </a:t>
            </a:r>
            <a:r>
              <a:rPr lang="de-DE" dirty="0" err="1"/>
              <a:t>sentiment</a:t>
            </a:r>
            <a:r>
              <a:rPr lang="de-DE" dirty="0"/>
              <a:t> </a:t>
            </a:r>
            <a:r>
              <a:rPr lang="de-DE" dirty="0" err="1"/>
              <a:t>analysis</a:t>
            </a:r>
            <a:r>
              <a:rPr lang="de-DE" dirty="0"/>
              <a:t> </a:t>
            </a:r>
            <a:r>
              <a:rPr lang="de-DE" dirty="0" err="1"/>
              <a:t>is</a:t>
            </a:r>
            <a:r>
              <a:rPr lang="de-DE" dirty="0"/>
              <a:t> </a:t>
            </a:r>
            <a:r>
              <a:rPr lang="de-DE" dirty="0" err="1"/>
              <a:t>important</a:t>
            </a:r>
            <a:r>
              <a:rPr lang="de-DE" dirty="0"/>
              <a:t> (</a:t>
            </a:r>
            <a:r>
              <a:rPr lang="de-DE" dirty="0" err="1"/>
              <a:t>according</a:t>
            </a:r>
            <a:r>
              <a:rPr lang="de-DE" dirty="0"/>
              <a:t> </a:t>
            </a:r>
            <a:r>
              <a:rPr lang="de-DE" dirty="0" err="1"/>
              <a:t>to</a:t>
            </a:r>
            <a:r>
              <a:rPr lang="de-DE" dirty="0"/>
              <a:t> </a:t>
            </a:r>
            <a:r>
              <a:rPr lang="de-DE" dirty="0">
                <a:solidFill>
                  <a:srgbClr val="4A41C5"/>
                </a:solidFill>
                <a:hlinkClick r:id="rId2">
                  <a:extLst>
                    <a:ext uri="{A12FA001-AC4F-418D-AE19-62706E023703}">
                      <ahyp:hlinkClr xmlns:ahyp="http://schemas.microsoft.com/office/drawing/2018/hyperlinkcolor" val="tx"/>
                    </a:ext>
                  </a:extLst>
                </a:hlinkClick>
              </a:rPr>
              <a:t>Microsoft</a:t>
            </a:r>
            <a:r>
              <a:rPr lang="de-DE" dirty="0"/>
              <a:t>):</a:t>
            </a:r>
            <a:endParaRPr lang="en-US" dirty="0"/>
          </a:p>
          <a:p>
            <a:pPr lvl="1"/>
            <a:r>
              <a:rPr lang="en-US" b="1" dirty="0"/>
              <a:t>Social and brand monitoring: </a:t>
            </a:r>
            <a:r>
              <a:rPr lang="en-US" dirty="0"/>
              <a:t>Analyzing real-time customer interactions and comments on your social channels about your brand, product, and business can offer insights into how your customers feel about all three. Companies can also use sentiment analysis of previous products as a measure for launching new products, advertising campaigns, or breaking news about your business.</a:t>
            </a:r>
          </a:p>
          <a:p>
            <a:pPr lvl="1"/>
            <a:r>
              <a:rPr lang="en-US" b="1" dirty="0"/>
              <a:t>Customer service: </a:t>
            </a:r>
            <a:r>
              <a:rPr lang="en-US" dirty="0"/>
              <a:t>Your customer service team probably automatically sorts customer issues into urgent and not urgent. Sentiment analysis adds another layer by analyzing the language and severity of the problem in chat or email, spotlighting particularly frustrated customers for faster mediation.</a:t>
            </a:r>
          </a:p>
          <a:p>
            <a:pPr lvl="1"/>
            <a:r>
              <a:rPr lang="en-US" b="1" dirty="0"/>
              <a:t>Customer feedback: </a:t>
            </a:r>
            <a:r>
              <a:rPr lang="en-US" dirty="0"/>
              <a:t>In line with social monitoring, you hear directly from the customer how negatively or positively they perceive a product or brand to be. Tracking keywords related to direct customer feedback shared on social media profiles, during online chats with your teams, or through other touchpoints provides an overall measurement of the success of your product, campaign, or solution.</a:t>
            </a:r>
          </a:p>
          <a:p>
            <a:pPr lvl="1"/>
            <a:r>
              <a:rPr lang="en-US" b="1" dirty="0"/>
              <a:t>Crisis prevention: </a:t>
            </a:r>
            <a:r>
              <a:rPr lang="en-US" dirty="0"/>
              <a:t>To monitor media publishing, sentiment analysis tools can collect mentions of predefined keywords in real time. Your public relations or customer success teams can use this information to inform their responses to negative posts, possibly shortening – or even averting – a social media crisis before it can pick up speed.</a:t>
            </a:r>
          </a:p>
          <a:p>
            <a:pPr lvl="1"/>
            <a:r>
              <a:rPr lang="en-US" b="1" dirty="0"/>
              <a:t>Market research: </a:t>
            </a:r>
            <a:r>
              <a:rPr lang="en-US" dirty="0"/>
              <a:t>It’s not just enough to know how your customers feel; you need to know why. Understanding why, or why not, customers respond the way you intended is key to planning your next move – whether through marketing, sales, or direct and personalized service responses.</a:t>
            </a:r>
          </a:p>
          <a:p>
            <a:pPr lvl="1"/>
            <a:endParaRPr lang="de-AT" dirty="0"/>
          </a:p>
        </p:txBody>
      </p:sp>
      <p:sp>
        <p:nvSpPr>
          <p:cNvPr id="3" name="Fußzeilenplatzhalter 2"/>
          <p:cNvSpPr>
            <a:spLocks noGrp="1"/>
          </p:cNvSpPr>
          <p:nvPr>
            <p:ph type="ftr" sz="quarter" idx="11"/>
          </p:nvPr>
        </p:nvSpPr>
        <p:spPr/>
        <p:txBody>
          <a:bodyPr/>
          <a:lstStyle/>
          <a:p>
            <a:r>
              <a:rPr lang="en-US" dirty="0"/>
              <a:t>Natural Language Processing</a:t>
            </a:r>
          </a:p>
        </p:txBody>
      </p:sp>
      <p:sp>
        <p:nvSpPr>
          <p:cNvPr id="7" name="Datumsplatzhalter 6"/>
          <p:cNvSpPr>
            <a:spLocks noGrp="1"/>
          </p:cNvSpPr>
          <p:nvPr>
            <p:ph type="dt" sz="half" idx="10"/>
          </p:nvPr>
        </p:nvSpPr>
        <p:spPr/>
        <p:txBody>
          <a:bodyPr/>
          <a:lstStyle/>
          <a:p>
            <a:pPr>
              <a:defRPr/>
            </a:pPr>
            <a:r>
              <a:rPr lang="en-US" dirty="0">
                <a:solidFill>
                  <a:prstClr val="black"/>
                </a:solidFill>
              </a:rPr>
              <a:t>2022</a:t>
            </a:r>
          </a:p>
        </p:txBody>
      </p:sp>
      <p:sp>
        <p:nvSpPr>
          <p:cNvPr id="8" name="Foliennummernplatzhalt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2132425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Sentiment Analysis</a:t>
            </a:r>
            <a:endParaRPr lang="de-AT" dirty="0"/>
          </a:p>
        </p:txBody>
      </p:sp>
      <p:sp>
        <p:nvSpPr>
          <p:cNvPr id="3" name="Inhaltsplatzhalter 2"/>
          <p:cNvSpPr>
            <a:spLocks noGrp="1"/>
          </p:cNvSpPr>
          <p:nvPr>
            <p:ph sz="quarter" idx="14"/>
          </p:nvPr>
        </p:nvSpPr>
        <p:spPr/>
        <p:txBody>
          <a:bodyPr/>
          <a:lstStyle/>
          <a:p>
            <a:r>
              <a:rPr lang="de-DE" dirty="0"/>
              <a:t>Sentiment Analysis </a:t>
            </a:r>
            <a:r>
              <a:rPr lang="de-DE" dirty="0" err="1"/>
              <a:t>is</a:t>
            </a:r>
            <a:r>
              <a:rPr lang="de-DE" dirty="0"/>
              <a:t> </a:t>
            </a:r>
            <a:r>
              <a:rPr lang="de-DE" dirty="0" err="1"/>
              <a:t>basically</a:t>
            </a:r>
            <a:r>
              <a:rPr lang="de-DE" dirty="0"/>
              <a:t> a </a:t>
            </a:r>
            <a:r>
              <a:rPr lang="de-DE" dirty="0" err="1"/>
              <a:t>classification</a:t>
            </a:r>
            <a:r>
              <a:rPr lang="de-DE" dirty="0"/>
              <a:t> </a:t>
            </a:r>
            <a:r>
              <a:rPr lang="de-DE" dirty="0" err="1"/>
              <a:t>task</a:t>
            </a:r>
            <a:endParaRPr lang="de-DE" dirty="0"/>
          </a:p>
          <a:p>
            <a:r>
              <a:rPr lang="de-DE" dirty="0"/>
              <a:t>Hands-on in </a:t>
            </a:r>
            <a:r>
              <a:rPr lang="de-DE" dirty="0" err="1"/>
              <a:t>the</a:t>
            </a:r>
            <a:r>
              <a:rPr lang="de-DE" dirty="0"/>
              <a:t> </a:t>
            </a:r>
            <a:r>
              <a:rPr lang="de-DE" dirty="0" err="1"/>
              <a:t>following</a:t>
            </a:r>
            <a:r>
              <a:rPr lang="de-DE" dirty="0"/>
              <a:t> </a:t>
            </a:r>
            <a:r>
              <a:rPr lang="de-DE" dirty="0" err="1"/>
              <a:t>exercise</a:t>
            </a:r>
            <a:r>
              <a:rPr lang="de-DE" dirty="0"/>
              <a:t>:</a:t>
            </a:r>
            <a:endParaRPr lang="en-US" dirty="0"/>
          </a:p>
          <a:p>
            <a:pPr marL="0" indent="0">
              <a:buNone/>
            </a:pPr>
            <a:endParaRPr lang="en-US" b="1" dirty="0"/>
          </a:p>
          <a:p>
            <a:pPr marL="0" indent="0">
              <a:buNone/>
            </a:pPr>
            <a:endParaRPr lang="en-US" b="1" dirty="0"/>
          </a:p>
          <a:p>
            <a:pPr marL="0" indent="0">
              <a:buNone/>
            </a:pPr>
            <a:r>
              <a:rPr lang="en-US" b="1" dirty="0"/>
              <a:t>Exercise 5: </a:t>
            </a:r>
            <a:r>
              <a:rPr lang="en-US" dirty="0">
                <a:solidFill>
                  <a:srgbClr val="4A41C5"/>
                </a:solidFill>
                <a:hlinkClick r:id="rId2">
                  <a:extLst>
                    <a:ext uri="{A12FA001-AC4F-418D-AE19-62706E023703}">
                      <ahyp:hlinkClr xmlns:ahyp="http://schemas.microsoft.com/office/drawing/2018/hyperlinkcolor" val="tx"/>
                    </a:ext>
                  </a:extLst>
                </a:hlinkClick>
              </a:rPr>
              <a:t>https://github.com/michabirklbauer/hgb_dse_text_mining/blob/master/Sentiment.ipynb</a:t>
            </a:r>
            <a:br>
              <a:rPr lang="en-US" dirty="0"/>
            </a:br>
            <a:r>
              <a:rPr lang="en-US" dirty="0">
                <a:solidFill>
                  <a:srgbClr val="4A41C5"/>
                </a:solidFill>
                <a:hlinkClick r:id="rId3">
                  <a:extLst>
                    <a:ext uri="{A12FA001-AC4F-418D-AE19-62706E023703}">
                      <ahyp:hlinkClr xmlns:ahyp="http://schemas.microsoft.com/office/drawing/2018/hyperlinkcolor" val="tx"/>
                    </a:ext>
                  </a:extLst>
                </a:hlinkClick>
              </a:rPr>
              <a:t>https://colab.research.google.com/github/michabirklbauer/hgb_dse_text_mining/blob/master/Sentiment.ipynb</a:t>
            </a:r>
            <a:r>
              <a:rPr lang="en-US" dirty="0">
                <a:solidFill>
                  <a:srgbClr val="4A41C5"/>
                </a:solidFill>
              </a:rPr>
              <a:t> </a:t>
            </a:r>
          </a:p>
          <a:p>
            <a:pPr marL="0" indent="0">
              <a:buNone/>
            </a:pPr>
            <a:endParaRPr lang="de-DE" dirty="0"/>
          </a:p>
        </p:txBody>
      </p:sp>
      <p:sp>
        <p:nvSpPr>
          <p:cNvPr id="4" name="Fußzeilenplatzhalter 3"/>
          <p:cNvSpPr>
            <a:spLocks noGrp="1"/>
          </p:cNvSpPr>
          <p:nvPr>
            <p:ph type="ftr" sz="quarter" idx="11"/>
          </p:nvPr>
        </p:nvSpPr>
        <p:spPr/>
        <p:txBody>
          <a:bodyPr/>
          <a:lstStyle/>
          <a:p>
            <a:r>
              <a:rPr lang="en-US" dirty="0">
                <a:solidFill>
                  <a:prstClr val="black"/>
                </a:solidFill>
              </a:rPr>
              <a:t>Natural Language Processing</a:t>
            </a:r>
          </a:p>
        </p:txBody>
      </p:sp>
      <p:sp>
        <p:nvSpPr>
          <p:cNvPr id="5" name="Datumsplatzhalter 4"/>
          <p:cNvSpPr>
            <a:spLocks noGrp="1"/>
          </p:cNvSpPr>
          <p:nvPr>
            <p:ph type="dt" sz="half" idx="10"/>
          </p:nvPr>
        </p:nvSpPr>
        <p:spPr/>
        <p:txBody>
          <a:bodyPr/>
          <a:lstStyle/>
          <a:p>
            <a:pPr>
              <a:defRPr/>
            </a:pPr>
            <a:r>
              <a:rPr lang="en-US" dirty="0">
                <a:solidFill>
                  <a:prstClr val="black"/>
                </a:solidFill>
              </a:rPr>
              <a:t>2022</a:t>
            </a: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5197781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E6941FA-CC11-0A7F-9375-BB9B5C20D8D1}"/>
              </a:ext>
            </a:extLst>
          </p:cNvPr>
          <p:cNvSpPr>
            <a:spLocks noGrp="1"/>
          </p:cNvSpPr>
          <p:nvPr>
            <p:ph type="ctrTitle"/>
          </p:nvPr>
        </p:nvSpPr>
        <p:spPr>
          <a:xfrm>
            <a:off x="649044" y="753034"/>
            <a:ext cx="6880340" cy="3887390"/>
          </a:xfrm>
        </p:spPr>
        <p:txBody>
          <a:bodyPr>
            <a:normAutofit/>
          </a:bodyPr>
          <a:lstStyle/>
          <a:p>
            <a:r>
              <a:rPr lang="de-DE" sz="8000" dirty="0"/>
              <a:t>Image </a:t>
            </a:r>
            <a:r>
              <a:rPr lang="de-DE" sz="8000" dirty="0" err="1"/>
              <a:t>Captioning</a:t>
            </a:r>
            <a:endParaRPr lang="en-US" sz="8000" dirty="0"/>
          </a:p>
        </p:txBody>
      </p:sp>
      <p:sp>
        <p:nvSpPr>
          <p:cNvPr id="8" name="Subtitle 7">
            <a:extLst>
              <a:ext uri="{FF2B5EF4-FFF2-40B4-BE49-F238E27FC236}">
                <a16:creationId xmlns:a16="http://schemas.microsoft.com/office/drawing/2014/main" id="{204F5C65-182D-0615-3F81-ED6E8D28F62C}"/>
              </a:ext>
            </a:extLst>
          </p:cNvPr>
          <p:cNvSpPr>
            <a:spLocks noGrp="1"/>
          </p:cNvSpPr>
          <p:nvPr>
            <p:ph type="subTitle" idx="1"/>
          </p:nvPr>
        </p:nvSpPr>
        <p:spPr/>
        <p:txBody>
          <a:bodyPr/>
          <a:lstStyle/>
          <a:p>
            <a:endParaRPr lang="en-US" dirty="0"/>
          </a:p>
        </p:txBody>
      </p:sp>
      <p:pic>
        <p:nvPicPr>
          <p:cNvPr id="17" name="Picture 16">
            <a:extLst>
              <a:ext uri="{FF2B5EF4-FFF2-40B4-BE49-F238E27FC236}">
                <a16:creationId xmlns:a16="http://schemas.microsoft.com/office/drawing/2014/main" id="{88B0E03D-51F4-C11A-B302-341AC112CC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3697" y="468096"/>
            <a:ext cx="3954162" cy="5865488"/>
          </a:xfrm>
          <a:prstGeom prst="rect">
            <a:avLst/>
          </a:prstGeom>
        </p:spPr>
      </p:pic>
    </p:spTree>
    <p:extLst>
      <p:ext uri="{BB962C8B-B14F-4D97-AF65-F5344CB8AC3E}">
        <p14:creationId xmlns:p14="http://schemas.microsoft.com/office/powerpoint/2010/main" val="39424074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normAutofit fontScale="90000"/>
          </a:bodyPr>
          <a:lstStyle/>
          <a:p>
            <a:r>
              <a:rPr lang="de-DE" dirty="0"/>
              <a:t>Image </a:t>
            </a:r>
            <a:r>
              <a:rPr lang="de-DE" dirty="0" err="1"/>
              <a:t>Captioning</a:t>
            </a:r>
            <a:endParaRPr lang="de-AT" dirty="0"/>
          </a:p>
        </p:txBody>
      </p:sp>
      <p:sp>
        <p:nvSpPr>
          <p:cNvPr id="10" name="Inhaltsplatzhalter 9"/>
          <p:cNvSpPr>
            <a:spLocks noGrp="1"/>
          </p:cNvSpPr>
          <p:nvPr>
            <p:ph sz="quarter" idx="14"/>
          </p:nvPr>
        </p:nvSpPr>
        <p:spPr/>
        <p:txBody>
          <a:bodyPr>
            <a:normAutofit lnSpcReduction="10000"/>
          </a:bodyPr>
          <a:lstStyle/>
          <a:p>
            <a:r>
              <a:rPr lang="de-DE" dirty="0"/>
              <a:t>The </a:t>
            </a:r>
            <a:r>
              <a:rPr lang="de-DE" dirty="0" err="1"/>
              <a:t>process</a:t>
            </a:r>
            <a:r>
              <a:rPr lang="de-DE" dirty="0"/>
              <a:t> </a:t>
            </a:r>
            <a:r>
              <a:rPr lang="de-DE" dirty="0" err="1"/>
              <a:t>of</a:t>
            </a:r>
            <a:r>
              <a:rPr lang="de-DE" dirty="0"/>
              <a:t> </a:t>
            </a:r>
            <a:r>
              <a:rPr lang="de-DE" dirty="0" err="1"/>
              <a:t>adding</a:t>
            </a:r>
            <a:r>
              <a:rPr lang="de-DE" dirty="0"/>
              <a:t> </a:t>
            </a:r>
            <a:r>
              <a:rPr lang="de-DE" dirty="0" err="1"/>
              <a:t>descriptions</a:t>
            </a:r>
            <a:r>
              <a:rPr lang="de-DE" dirty="0"/>
              <a:t> </a:t>
            </a:r>
            <a:r>
              <a:rPr lang="de-DE" dirty="0" err="1"/>
              <a:t>to</a:t>
            </a:r>
            <a:r>
              <a:rPr lang="de-DE" dirty="0"/>
              <a:t> </a:t>
            </a:r>
            <a:r>
              <a:rPr lang="de-DE" dirty="0" err="1"/>
              <a:t>pictures</a:t>
            </a:r>
            <a:endParaRPr lang="de-DE" dirty="0"/>
          </a:p>
          <a:p>
            <a:r>
              <a:rPr lang="de-DE" dirty="0" err="1"/>
              <a:t>We</a:t>
            </a:r>
            <a:r>
              <a:rPr lang="de-DE" dirty="0"/>
              <a:t> </a:t>
            </a:r>
            <a:r>
              <a:rPr lang="de-DE" dirty="0" err="1"/>
              <a:t>are</a:t>
            </a:r>
            <a:r>
              <a:rPr lang="de-DE" dirty="0"/>
              <a:t> </a:t>
            </a:r>
            <a:r>
              <a:rPr lang="de-DE" dirty="0" err="1"/>
              <a:t>going</a:t>
            </a:r>
            <a:r>
              <a:rPr lang="de-DE" dirty="0"/>
              <a:t> </a:t>
            </a:r>
            <a:r>
              <a:rPr lang="de-DE" dirty="0" err="1"/>
              <a:t>to</a:t>
            </a:r>
            <a:r>
              <a:rPr lang="de-DE" dirty="0"/>
              <a:t> </a:t>
            </a:r>
            <a:r>
              <a:rPr lang="de-DE" dirty="0" err="1"/>
              <a:t>look</a:t>
            </a:r>
            <a:r>
              <a:rPr lang="de-DE" dirty="0"/>
              <a:t> at </a:t>
            </a:r>
            <a:r>
              <a:rPr lang="de-DE" dirty="0" err="1"/>
              <a:t>the</a:t>
            </a:r>
            <a:r>
              <a:rPr lang="de-DE" dirty="0"/>
              <a:t> </a:t>
            </a:r>
            <a:r>
              <a:rPr lang="de-DE" dirty="0" err="1"/>
              <a:t>official</a:t>
            </a:r>
            <a:r>
              <a:rPr lang="de-DE" dirty="0"/>
              <a:t> </a:t>
            </a:r>
            <a:r>
              <a:rPr lang="de-DE" dirty="0" err="1"/>
              <a:t>Keras</a:t>
            </a:r>
            <a:r>
              <a:rPr lang="de-DE" dirty="0"/>
              <a:t> </a:t>
            </a:r>
            <a:r>
              <a:rPr lang="de-DE" dirty="0" err="1"/>
              <a:t>guide</a:t>
            </a:r>
            <a:r>
              <a:rPr lang="de-DE" dirty="0"/>
              <a:t> </a:t>
            </a:r>
            <a:r>
              <a:rPr lang="de-DE" dirty="0" err="1"/>
              <a:t>to</a:t>
            </a:r>
            <a:r>
              <a:rPr lang="de-DE" dirty="0"/>
              <a:t> </a:t>
            </a:r>
            <a:r>
              <a:rPr lang="de-DE" dirty="0" err="1"/>
              <a:t>get</a:t>
            </a:r>
            <a:r>
              <a:rPr lang="de-DE" dirty="0"/>
              <a:t> a </a:t>
            </a:r>
            <a:r>
              <a:rPr lang="de-DE" dirty="0" err="1"/>
              <a:t>basic</a:t>
            </a:r>
            <a:r>
              <a:rPr lang="de-DE" dirty="0"/>
              <a:t> </a:t>
            </a:r>
            <a:r>
              <a:rPr lang="de-DE" dirty="0" err="1"/>
              <a:t>understanding</a:t>
            </a:r>
            <a:r>
              <a:rPr lang="de-DE" dirty="0"/>
              <a:t> </a:t>
            </a:r>
            <a:r>
              <a:rPr lang="de-DE" dirty="0" err="1"/>
              <a:t>of</a:t>
            </a:r>
            <a:r>
              <a:rPr lang="de-DE" dirty="0"/>
              <a:t> </a:t>
            </a:r>
            <a:r>
              <a:rPr lang="de-DE" dirty="0" err="1"/>
              <a:t>the</a:t>
            </a:r>
            <a:r>
              <a:rPr lang="de-DE" dirty="0"/>
              <a:t> </a:t>
            </a:r>
            <a:r>
              <a:rPr lang="de-DE" dirty="0" err="1"/>
              <a:t>implementation</a:t>
            </a:r>
            <a:r>
              <a:rPr lang="de-DE" dirty="0"/>
              <a:t>: </a:t>
            </a:r>
            <a:r>
              <a:rPr lang="de-DE" dirty="0">
                <a:solidFill>
                  <a:srgbClr val="4A41C5"/>
                </a:solidFill>
                <a:hlinkClick r:id="rId2">
                  <a:extLst>
                    <a:ext uri="{A12FA001-AC4F-418D-AE19-62706E023703}">
                      <ahyp:hlinkClr xmlns:ahyp="http://schemas.microsoft.com/office/drawing/2018/hyperlinkcolor" val="tx"/>
                    </a:ext>
                  </a:extLst>
                </a:hlinkClick>
              </a:rPr>
              <a:t>https://keras.io/examples/vision/image_captioning/</a:t>
            </a:r>
            <a:endParaRPr lang="de-DE" dirty="0">
              <a:solidFill>
                <a:srgbClr val="4A41C5"/>
              </a:solidFill>
            </a:endParaRPr>
          </a:p>
          <a:p>
            <a:pPr marL="0" indent="0">
              <a:buNone/>
            </a:pPr>
            <a:endParaRPr lang="en-US" b="1" dirty="0"/>
          </a:p>
          <a:p>
            <a:pPr marL="0" indent="0">
              <a:buNone/>
            </a:pPr>
            <a:r>
              <a:rPr lang="en-US" b="1" dirty="0"/>
              <a:t>Exercise 6: </a:t>
            </a:r>
            <a:r>
              <a:rPr lang="en-US" dirty="0">
                <a:solidFill>
                  <a:srgbClr val="4A41C5"/>
                </a:solidFill>
                <a:hlinkClick r:id="rId3">
                  <a:extLst>
                    <a:ext uri="{A12FA001-AC4F-418D-AE19-62706E023703}">
                      <ahyp:hlinkClr xmlns:ahyp="http://schemas.microsoft.com/office/drawing/2018/hyperlinkcolor" val="tx"/>
                    </a:ext>
                  </a:extLst>
                </a:hlinkClick>
              </a:rPr>
              <a:t>https://github.com/michabirklbauer/hgb_dse_text_mining/blob/master/Captioning.ipynb</a:t>
            </a:r>
            <a:br>
              <a:rPr lang="en-US" dirty="0"/>
            </a:br>
            <a:r>
              <a:rPr lang="en-US" dirty="0">
                <a:solidFill>
                  <a:srgbClr val="4A41C5"/>
                </a:solidFill>
                <a:hlinkClick r:id="rId4">
                  <a:extLst>
                    <a:ext uri="{A12FA001-AC4F-418D-AE19-62706E023703}">
                      <ahyp:hlinkClr xmlns:ahyp="http://schemas.microsoft.com/office/drawing/2018/hyperlinkcolor" val="tx"/>
                    </a:ext>
                  </a:extLst>
                </a:hlinkClick>
              </a:rPr>
              <a:t>https://colab.research.google.com/github/michabirklbauer/hgb_dse_text_mining/blob/master/Captioning.ipynb</a:t>
            </a:r>
            <a:r>
              <a:rPr lang="en-US" dirty="0">
                <a:solidFill>
                  <a:srgbClr val="4A41C5"/>
                </a:solidFill>
              </a:rPr>
              <a:t> </a:t>
            </a:r>
          </a:p>
          <a:p>
            <a:pPr marL="0" indent="0">
              <a:buNone/>
            </a:pPr>
            <a:endParaRPr lang="de-DE" dirty="0"/>
          </a:p>
          <a:p>
            <a:endParaRPr lang="de-AT" dirty="0"/>
          </a:p>
        </p:txBody>
      </p:sp>
      <p:sp>
        <p:nvSpPr>
          <p:cNvPr id="3" name="Fußzeilenplatzhalter 2"/>
          <p:cNvSpPr>
            <a:spLocks noGrp="1"/>
          </p:cNvSpPr>
          <p:nvPr>
            <p:ph type="ftr" sz="quarter" idx="11"/>
          </p:nvPr>
        </p:nvSpPr>
        <p:spPr/>
        <p:txBody>
          <a:bodyPr/>
          <a:lstStyle/>
          <a:p>
            <a:r>
              <a:rPr lang="en-US" dirty="0"/>
              <a:t>Natural Language Processing</a:t>
            </a:r>
          </a:p>
        </p:txBody>
      </p:sp>
      <p:sp>
        <p:nvSpPr>
          <p:cNvPr id="7" name="Datumsplatzhalter 6"/>
          <p:cNvSpPr>
            <a:spLocks noGrp="1"/>
          </p:cNvSpPr>
          <p:nvPr>
            <p:ph type="dt" sz="half" idx="10"/>
          </p:nvPr>
        </p:nvSpPr>
        <p:spPr/>
        <p:txBody>
          <a:bodyPr/>
          <a:lstStyle/>
          <a:p>
            <a:pPr>
              <a:defRPr/>
            </a:pPr>
            <a:r>
              <a:rPr lang="en-US" dirty="0">
                <a:solidFill>
                  <a:prstClr val="black"/>
                </a:solidFill>
              </a:rPr>
              <a:t>2022</a:t>
            </a:r>
          </a:p>
        </p:txBody>
      </p:sp>
      <p:sp>
        <p:nvSpPr>
          <p:cNvPr id="8" name="Foliennummernplatzhalt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22154618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Image </a:t>
            </a:r>
            <a:r>
              <a:rPr lang="de-DE" dirty="0" err="1"/>
              <a:t>Captioning</a:t>
            </a:r>
            <a:endParaRPr lang="de-AT" dirty="0"/>
          </a:p>
        </p:txBody>
      </p:sp>
      <p:sp>
        <p:nvSpPr>
          <p:cNvPr id="3" name="Inhaltsplatzhalter 2"/>
          <p:cNvSpPr>
            <a:spLocks noGrp="1"/>
          </p:cNvSpPr>
          <p:nvPr>
            <p:ph sz="quarter" idx="14"/>
          </p:nvPr>
        </p:nvSpPr>
        <p:spPr/>
        <p:txBody>
          <a:bodyPr/>
          <a:lstStyle/>
          <a:p>
            <a:r>
              <a:rPr lang="de-DE" dirty="0" err="1"/>
              <a:t>You</a:t>
            </a:r>
            <a:r>
              <a:rPr lang="de-DE" dirty="0"/>
              <a:t> </a:t>
            </a:r>
            <a:r>
              <a:rPr lang="de-DE" dirty="0" err="1"/>
              <a:t>can</a:t>
            </a:r>
            <a:r>
              <a:rPr lang="de-DE" dirty="0"/>
              <a:t> </a:t>
            </a:r>
            <a:r>
              <a:rPr lang="de-DE" dirty="0" err="1"/>
              <a:t>even</a:t>
            </a:r>
            <a:r>
              <a:rPr lang="de-DE" dirty="0"/>
              <a:t> </a:t>
            </a:r>
            <a:r>
              <a:rPr lang="de-DE" dirty="0" err="1"/>
              <a:t>use</a:t>
            </a:r>
            <a:r>
              <a:rPr lang="de-DE" dirty="0"/>
              <a:t> </a:t>
            </a:r>
            <a:r>
              <a:rPr lang="de-DE" dirty="0" err="1"/>
              <a:t>this</a:t>
            </a:r>
            <a:r>
              <a:rPr lang="de-DE" dirty="0"/>
              <a:t> </a:t>
            </a:r>
            <a:r>
              <a:rPr lang="de-DE" dirty="0" err="1"/>
              <a:t>to</a:t>
            </a:r>
            <a:r>
              <a:rPr lang="de-DE" dirty="0"/>
              <a:t> </a:t>
            </a:r>
            <a:r>
              <a:rPr lang="de-DE" dirty="0" err="1"/>
              <a:t>automatically</a:t>
            </a:r>
            <a:r>
              <a:rPr lang="de-DE" dirty="0"/>
              <a:t> </a:t>
            </a:r>
            <a:r>
              <a:rPr lang="de-DE" dirty="0" err="1"/>
              <a:t>create</a:t>
            </a:r>
            <a:r>
              <a:rPr lang="de-DE" dirty="0"/>
              <a:t> </a:t>
            </a:r>
            <a:r>
              <a:rPr lang="de-DE" dirty="0" err="1"/>
              <a:t>memes</a:t>
            </a:r>
            <a:r>
              <a:rPr lang="de-DE" dirty="0"/>
              <a:t>, </a:t>
            </a:r>
            <a:r>
              <a:rPr lang="de-DE" dirty="0" err="1"/>
              <a:t>as</a:t>
            </a:r>
            <a:r>
              <a:rPr lang="de-DE" dirty="0"/>
              <a:t> </a:t>
            </a:r>
            <a:r>
              <a:rPr lang="de-DE" dirty="0" err="1"/>
              <a:t>presented</a:t>
            </a:r>
            <a:r>
              <a:rPr lang="de-DE" dirty="0"/>
              <a:t> </a:t>
            </a:r>
            <a:r>
              <a:rPr lang="de-DE" dirty="0" err="1"/>
              <a:t>here</a:t>
            </a:r>
            <a:r>
              <a:rPr lang="de-DE" dirty="0"/>
              <a:t>: </a:t>
            </a:r>
            <a:r>
              <a:rPr lang="de-DE" dirty="0">
                <a:solidFill>
                  <a:srgbClr val="4A41C5"/>
                </a:solidFill>
                <a:hlinkClick r:id="rId2">
                  <a:extLst>
                    <a:ext uri="{A12FA001-AC4F-418D-AE19-62706E023703}">
                      <ahyp:hlinkClr xmlns:ahyp="http://schemas.microsoft.com/office/drawing/2018/hyperlinkcolor" val="tx"/>
                    </a:ext>
                  </a:extLst>
                </a:hlinkClick>
              </a:rPr>
              <a:t>https://arxiv.org/abs/1806.04510</a:t>
            </a:r>
            <a:r>
              <a:rPr lang="de-DE" dirty="0">
                <a:solidFill>
                  <a:srgbClr val="4A41C5"/>
                </a:solidFill>
              </a:rPr>
              <a:t>  </a:t>
            </a:r>
            <a:endParaRPr lang="de-AT" dirty="0">
              <a:solidFill>
                <a:srgbClr val="4A41C5"/>
              </a:solidFill>
            </a:endParaRPr>
          </a:p>
        </p:txBody>
      </p:sp>
      <p:sp>
        <p:nvSpPr>
          <p:cNvPr id="4" name="Fußzeilenplatzhalter 3"/>
          <p:cNvSpPr>
            <a:spLocks noGrp="1"/>
          </p:cNvSpPr>
          <p:nvPr>
            <p:ph type="ftr" sz="quarter" idx="11"/>
          </p:nvPr>
        </p:nvSpPr>
        <p:spPr/>
        <p:txBody>
          <a:bodyPr/>
          <a:lstStyle/>
          <a:p>
            <a:r>
              <a:rPr lang="en-US" dirty="0">
                <a:solidFill>
                  <a:prstClr val="black"/>
                </a:solidFill>
              </a:rPr>
              <a:t>Natural Language Processing</a:t>
            </a:r>
          </a:p>
        </p:txBody>
      </p:sp>
      <p:sp>
        <p:nvSpPr>
          <p:cNvPr id="5" name="Datumsplatzhalter 4"/>
          <p:cNvSpPr>
            <a:spLocks noGrp="1"/>
          </p:cNvSpPr>
          <p:nvPr>
            <p:ph type="dt" sz="half" idx="10"/>
          </p:nvPr>
        </p:nvSpPr>
        <p:spPr/>
        <p:txBody>
          <a:bodyPr/>
          <a:lstStyle/>
          <a:p>
            <a:pPr>
              <a:defRPr/>
            </a:pPr>
            <a:r>
              <a:rPr lang="en-US" dirty="0">
                <a:solidFill>
                  <a:prstClr val="black"/>
                </a:solidFill>
              </a:rPr>
              <a:t>2022</a:t>
            </a: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8" name="Grafik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7017" y="2800287"/>
            <a:ext cx="6913107" cy="3414707"/>
          </a:xfrm>
          <a:prstGeom prst="rect">
            <a:avLst/>
          </a:prstGeom>
        </p:spPr>
      </p:pic>
    </p:spTree>
    <p:extLst>
      <p:ext uri="{BB962C8B-B14F-4D97-AF65-F5344CB8AC3E}">
        <p14:creationId xmlns:p14="http://schemas.microsoft.com/office/powerpoint/2010/main" val="2862962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E6941FA-CC11-0A7F-9375-BB9B5C20D8D1}"/>
              </a:ext>
            </a:extLst>
          </p:cNvPr>
          <p:cNvSpPr>
            <a:spLocks noGrp="1"/>
          </p:cNvSpPr>
          <p:nvPr>
            <p:ph type="ctrTitle"/>
          </p:nvPr>
        </p:nvSpPr>
        <p:spPr>
          <a:xfrm>
            <a:off x="649044" y="753034"/>
            <a:ext cx="6880340" cy="3887390"/>
          </a:xfrm>
        </p:spPr>
        <p:txBody>
          <a:bodyPr>
            <a:normAutofit/>
          </a:bodyPr>
          <a:lstStyle/>
          <a:p>
            <a:r>
              <a:rPr lang="de-DE" sz="8000" dirty="0"/>
              <a:t>Real-Life </a:t>
            </a:r>
            <a:r>
              <a:rPr lang="de-DE" sz="8000" dirty="0" err="1"/>
              <a:t>Example</a:t>
            </a:r>
            <a:endParaRPr lang="en-US" sz="8000" dirty="0"/>
          </a:p>
        </p:txBody>
      </p:sp>
      <p:sp>
        <p:nvSpPr>
          <p:cNvPr id="8" name="Subtitle 7">
            <a:extLst>
              <a:ext uri="{FF2B5EF4-FFF2-40B4-BE49-F238E27FC236}">
                <a16:creationId xmlns:a16="http://schemas.microsoft.com/office/drawing/2014/main" id="{204F5C65-182D-0615-3F81-ED6E8D28F62C}"/>
              </a:ext>
            </a:extLst>
          </p:cNvPr>
          <p:cNvSpPr>
            <a:spLocks noGrp="1"/>
          </p:cNvSpPr>
          <p:nvPr>
            <p:ph type="subTitle" idx="1"/>
          </p:nvPr>
        </p:nvSpPr>
        <p:spPr/>
        <p:txBody>
          <a:bodyPr/>
          <a:lstStyle/>
          <a:p>
            <a:r>
              <a:rPr lang="en-US" dirty="0"/>
              <a:t>Patent Classification for Roche</a:t>
            </a:r>
          </a:p>
        </p:txBody>
      </p:sp>
      <p:pic>
        <p:nvPicPr>
          <p:cNvPr id="17" name="Picture 16">
            <a:extLst>
              <a:ext uri="{FF2B5EF4-FFF2-40B4-BE49-F238E27FC236}">
                <a16:creationId xmlns:a16="http://schemas.microsoft.com/office/drawing/2014/main" id="{88B0E03D-51F4-C11A-B302-341AC112CC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3697" y="2369190"/>
            <a:ext cx="3954162" cy="2063299"/>
          </a:xfrm>
          <a:prstGeom prst="rect">
            <a:avLst/>
          </a:prstGeom>
        </p:spPr>
      </p:pic>
    </p:spTree>
    <p:extLst>
      <p:ext uri="{BB962C8B-B14F-4D97-AF65-F5344CB8AC3E}">
        <p14:creationId xmlns:p14="http://schemas.microsoft.com/office/powerpoint/2010/main" val="1334535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normAutofit fontScale="90000"/>
          </a:bodyPr>
          <a:lstStyle/>
          <a:p>
            <a:r>
              <a:rPr lang="de-DE" dirty="0"/>
              <a:t>Real Neurons</a:t>
            </a:r>
            <a:endParaRPr lang="de-AT" dirty="0"/>
          </a:p>
        </p:txBody>
      </p:sp>
      <p:sp>
        <p:nvSpPr>
          <p:cNvPr id="10" name="Inhaltsplatzhalter 9"/>
          <p:cNvSpPr>
            <a:spLocks noGrp="1"/>
          </p:cNvSpPr>
          <p:nvPr>
            <p:ph sz="quarter" idx="14"/>
          </p:nvPr>
        </p:nvSpPr>
        <p:spPr>
          <a:xfrm>
            <a:off x="931863" y="1695450"/>
            <a:ext cx="4803775" cy="4314825"/>
          </a:xfrm>
        </p:spPr>
        <p:txBody>
          <a:bodyPr/>
          <a:lstStyle/>
          <a:p>
            <a:r>
              <a:rPr lang="de-DE" i="1" dirty="0" err="1"/>
              <a:t>Dendrites</a:t>
            </a:r>
            <a:r>
              <a:rPr lang="de-DE" i="1" dirty="0"/>
              <a:t>: </a:t>
            </a:r>
            <a:r>
              <a:rPr lang="de-DE" dirty="0"/>
              <a:t>Connections </a:t>
            </a:r>
            <a:r>
              <a:rPr lang="de-DE" dirty="0" err="1"/>
              <a:t>to</a:t>
            </a:r>
            <a:r>
              <a:rPr lang="de-DE" dirty="0"/>
              <a:t> </a:t>
            </a:r>
            <a:r>
              <a:rPr lang="de-DE" dirty="0" err="1"/>
              <a:t>other</a:t>
            </a:r>
            <a:r>
              <a:rPr lang="de-DE" dirty="0"/>
              <a:t> </a:t>
            </a:r>
            <a:r>
              <a:rPr lang="de-DE" dirty="0" err="1"/>
              <a:t>neurons</a:t>
            </a:r>
            <a:r>
              <a:rPr lang="de-DE" dirty="0"/>
              <a:t> </a:t>
            </a:r>
            <a:r>
              <a:rPr lang="de-DE" dirty="0" err="1"/>
              <a:t>or</a:t>
            </a:r>
            <a:r>
              <a:rPr lang="de-DE" dirty="0"/>
              <a:t> </a:t>
            </a:r>
            <a:r>
              <a:rPr lang="de-DE" dirty="0" err="1"/>
              <a:t>cells</a:t>
            </a:r>
            <a:r>
              <a:rPr lang="de-DE" dirty="0"/>
              <a:t> </a:t>
            </a:r>
            <a:r>
              <a:rPr lang="de-DE" dirty="0" err="1"/>
              <a:t>forwarding</a:t>
            </a:r>
            <a:r>
              <a:rPr lang="de-DE" dirty="0"/>
              <a:t> </a:t>
            </a:r>
            <a:r>
              <a:rPr lang="de-DE" dirty="0" err="1"/>
              <a:t>signals</a:t>
            </a:r>
            <a:endParaRPr lang="de-DE" dirty="0"/>
          </a:p>
          <a:p>
            <a:r>
              <a:rPr lang="de-DE" i="1" dirty="0"/>
              <a:t>Soma: </a:t>
            </a:r>
            <a:r>
              <a:rPr lang="de-DE" dirty="0"/>
              <a:t>Signal </a:t>
            </a:r>
            <a:r>
              <a:rPr lang="de-DE" dirty="0" err="1"/>
              <a:t>processing</a:t>
            </a:r>
            <a:endParaRPr lang="de-DE" dirty="0"/>
          </a:p>
          <a:p>
            <a:r>
              <a:rPr lang="de-DE" i="1" dirty="0"/>
              <a:t>Axon: </a:t>
            </a:r>
            <a:r>
              <a:rPr lang="de-DE" dirty="0" err="1"/>
              <a:t>Outgoing</a:t>
            </a:r>
            <a:r>
              <a:rPr lang="de-DE" dirty="0"/>
              <a:t> </a:t>
            </a:r>
            <a:r>
              <a:rPr lang="de-DE" dirty="0" err="1"/>
              <a:t>signal</a:t>
            </a:r>
            <a:endParaRPr lang="de-AT" dirty="0"/>
          </a:p>
        </p:txBody>
      </p:sp>
      <p:sp>
        <p:nvSpPr>
          <p:cNvPr id="3" name="Fußzeilenplatzhalter 2"/>
          <p:cNvSpPr>
            <a:spLocks noGrp="1"/>
          </p:cNvSpPr>
          <p:nvPr>
            <p:ph type="ftr" sz="quarter" idx="11"/>
          </p:nvPr>
        </p:nvSpPr>
        <p:spPr/>
        <p:txBody>
          <a:bodyPr/>
          <a:lstStyle/>
          <a:p>
            <a:r>
              <a:rPr lang="en-US" dirty="0"/>
              <a:t>Natural Language Processing</a:t>
            </a:r>
          </a:p>
        </p:txBody>
      </p:sp>
      <p:sp>
        <p:nvSpPr>
          <p:cNvPr id="7" name="Datumsplatzhalter 6"/>
          <p:cNvSpPr>
            <a:spLocks noGrp="1"/>
          </p:cNvSpPr>
          <p:nvPr>
            <p:ph type="dt" sz="half" idx="10"/>
          </p:nvPr>
        </p:nvSpPr>
        <p:spPr/>
        <p:txBody>
          <a:bodyPr/>
          <a:lstStyle/>
          <a:p>
            <a:pPr>
              <a:defRPr/>
            </a:pPr>
            <a:r>
              <a:rPr lang="en-US" dirty="0">
                <a:solidFill>
                  <a:prstClr val="black"/>
                </a:solidFill>
              </a:rPr>
              <a:t>2022</a:t>
            </a:r>
          </a:p>
        </p:txBody>
      </p:sp>
      <p:sp>
        <p:nvSpPr>
          <p:cNvPr id="8" name="Foliennummernplatzhalt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11" name="Grafik 10"/>
          <p:cNvPicPr>
            <a:picLocks noChangeAspect="1"/>
          </p:cNvPicPr>
          <p:nvPr/>
        </p:nvPicPr>
        <p:blipFill>
          <a:blip r:embed="rId2"/>
          <a:stretch>
            <a:fillRect/>
          </a:stretch>
        </p:blipFill>
        <p:spPr>
          <a:xfrm>
            <a:off x="5735638" y="1694180"/>
            <a:ext cx="5524500" cy="2905125"/>
          </a:xfrm>
          <a:prstGeom prst="rect">
            <a:avLst/>
          </a:prstGeom>
        </p:spPr>
      </p:pic>
    </p:spTree>
    <p:extLst>
      <p:ext uri="{BB962C8B-B14F-4D97-AF65-F5344CB8AC3E}">
        <p14:creationId xmlns:p14="http://schemas.microsoft.com/office/powerpoint/2010/main" val="19613048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normAutofit fontScale="90000"/>
          </a:bodyPr>
          <a:lstStyle/>
          <a:p>
            <a:r>
              <a:rPr lang="de-DE" dirty="0"/>
              <a:t>Background</a:t>
            </a:r>
            <a:endParaRPr lang="de-AT" dirty="0"/>
          </a:p>
        </p:txBody>
      </p:sp>
      <p:sp>
        <p:nvSpPr>
          <p:cNvPr id="10" name="Inhaltsplatzhalter 9"/>
          <p:cNvSpPr>
            <a:spLocks noGrp="1"/>
          </p:cNvSpPr>
          <p:nvPr>
            <p:ph sz="quarter" idx="14"/>
          </p:nvPr>
        </p:nvSpPr>
        <p:spPr/>
        <p:txBody>
          <a:bodyPr/>
          <a:lstStyle/>
          <a:p>
            <a:r>
              <a:rPr lang="en-US" dirty="0"/>
              <a:t>Identification of relevant patents for diagnostic application is an important undertaking</a:t>
            </a:r>
          </a:p>
          <a:p>
            <a:r>
              <a:rPr lang="en-US" dirty="0"/>
              <a:t>Given the nature of patents it requires expert knowledge to identify relevant patents for certain applications and is often done manually</a:t>
            </a:r>
          </a:p>
          <a:p>
            <a:r>
              <a:rPr lang="en-US" dirty="0"/>
              <a:t>This process is time consuming and would benefit from a pre-selection classifier that can pinpoint the expert to the most relevant patents</a:t>
            </a:r>
          </a:p>
          <a:p>
            <a:r>
              <a:rPr lang="en-US" dirty="0"/>
              <a:t>Therefore train a classifier that can discriminate relevant from non-relevant patents </a:t>
            </a:r>
          </a:p>
        </p:txBody>
      </p:sp>
      <p:sp>
        <p:nvSpPr>
          <p:cNvPr id="3" name="Fußzeilenplatzhalter 2"/>
          <p:cNvSpPr>
            <a:spLocks noGrp="1"/>
          </p:cNvSpPr>
          <p:nvPr>
            <p:ph type="ftr" sz="quarter" idx="11"/>
          </p:nvPr>
        </p:nvSpPr>
        <p:spPr/>
        <p:txBody>
          <a:bodyPr/>
          <a:lstStyle/>
          <a:p>
            <a:r>
              <a:rPr lang="en-US" dirty="0"/>
              <a:t>Natural Language Processing</a:t>
            </a:r>
          </a:p>
        </p:txBody>
      </p:sp>
      <p:sp>
        <p:nvSpPr>
          <p:cNvPr id="7" name="Datumsplatzhalter 6"/>
          <p:cNvSpPr>
            <a:spLocks noGrp="1"/>
          </p:cNvSpPr>
          <p:nvPr>
            <p:ph type="dt" sz="half" idx="10"/>
          </p:nvPr>
        </p:nvSpPr>
        <p:spPr/>
        <p:txBody>
          <a:bodyPr/>
          <a:lstStyle/>
          <a:p>
            <a:pPr>
              <a:defRPr/>
            </a:pPr>
            <a:r>
              <a:rPr lang="en-US" dirty="0">
                <a:solidFill>
                  <a:prstClr val="black"/>
                </a:solidFill>
              </a:rPr>
              <a:t>2022</a:t>
            </a:r>
          </a:p>
        </p:txBody>
      </p:sp>
      <p:sp>
        <p:nvSpPr>
          <p:cNvPr id="8" name="Foliennummernplatzhalt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7885031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Data</a:t>
            </a:r>
            <a:endParaRPr lang="de-AT" dirty="0"/>
          </a:p>
        </p:txBody>
      </p:sp>
      <p:sp>
        <p:nvSpPr>
          <p:cNvPr id="3" name="Inhaltsplatzhalter 2"/>
          <p:cNvSpPr>
            <a:spLocks noGrp="1"/>
          </p:cNvSpPr>
          <p:nvPr>
            <p:ph sz="quarter" idx="14"/>
          </p:nvPr>
        </p:nvSpPr>
        <p:spPr/>
        <p:txBody>
          <a:bodyPr>
            <a:normAutofit fontScale="92500" lnSpcReduction="20000"/>
          </a:bodyPr>
          <a:lstStyle/>
          <a:p>
            <a:r>
              <a:rPr lang="de-AT" b="1" dirty="0"/>
              <a:t>Features: </a:t>
            </a:r>
            <a:r>
              <a:rPr lang="de-AT" dirty="0"/>
              <a:t>ID, Titel, Abstract, Text </a:t>
            </a:r>
            <a:r>
              <a:rPr lang="de-AT" dirty="0" err="1"/>
              <a:t>and</a:t>
            </a:r>
            <a:r>
              <a:rPr lang="de-AT" dirty="0"/>
              <a:t> IPC Code </a:t>
            </a:r>
            <a:r>
              <a:rPr lang="de-AT" dirty="0" err="1"/>
              <a:t>of</a:t>
            </a:r>
            <a:r>
              <a:rPr lang="de-AT" dirty="0"/>
              <a:t> </a:t>
            </a:r>
            <a:r>
              <a:rPr lang="de-AT" dirty="0" err="1"/>
              <a:t>patents</a:t>
            </a:r>
            <a:endParaRPr lang="de-AT" dirty="0"/>
          </a:p>
          <a:p>
            <a:r>
              <a:rPr lang="de-AT" b="1" dirty="0"/>
              <a:t>Language: </a:t>
            </a:r>
            <a:r>
              <a:rPr lang="de-AT" dirty="0"/>
              <a:t>English</a:t>
            </a:r>
          </a:p>
          <a:p>
            <a:r>
              <a:rPr lang="de-AT" b="1" dirty="0"/>
              <a:t>Labels: </a:t>
            </a:r>
          </a:p>
          <a:p>
            <a:pPr lvl="1"/>
            <a:r>
              <a:rPr lang="de-AT" dirty="0"/>
              <a:t>Label 1: non-relevant patent</a:t>
            </a:r>
          </a:p>
          <a:p>
            <a:pPr lvl="1"/>
            <a:r>
              <a:rPr lang="de-AT" dirty="0"/>
              <a:t>Label 2: relevant patent</a:t>
            </a:r>
          </a:p>
          <a:p>
            <a:r>
              <a:rPr lang="de-AT" b="1" dirty="0"/>
              <a:t>20 578 Samples:</a:t>
            </a:r>
          </a:p>
          <a:p>
            <a:pPr lvl="1"/>
            <a:r>
              <a:rPr lang="de-AT" dirty="0"/>
              <a:t>Label 1: 14 391</a:t>
            </a:r>
          </a:p>
          <a:p>
            <a:pPr lvl="1"/>
            <a:r>
              <a:rPr lang="de-AT" dirty="0"/>
              <a:t>Label 2: 6 187</a:t>
            </a:r>
          </a:p>
          <a:p>
            <a:r>
              <a:rPr lang="de-AT" b="1" dirty="0"/>
              <a:t>Baseline:</a:t>
            </a:r>
          </a:p>
          <a:p>
            <a:pPr lvl="1"/>
            <a:r>
              <a:rPr lang="de-AT" dirty="0" err="1"/>
              <a:t>Unbalanced</a:t>
            </a:r>
            <a:r>
              <a:rPr lang="de-AT" dirty="0"/>
              <a:t>: 0.6993</a:t>
            </a:r>
          </a:p>
          <a:p>
            <a:pPr lvl="1"/>
            <a:r>
              <a:rPr lang="de-AT" dirty="0" err="1"/>
              <a:t>Balanced</a:t>
            </a:r>
            <a:r>
              <a:rPr lang="de-AT" dirty="0"/>
              <a:t>: 0.5000</a:t>
            </a:r>
          </a:p>
          <a:p>
            <a:endParaRPr lang="de-AT" dirty="0"/>
          </a:p>
        </p:txBody>
      </p:sp>
      <p:sp>
        <p:nvSpPr>
          <p:cNvPr id="4" name="Fußzeilenplatzhalter 3"/>
          <p:cNvSpPr>
            <a:spLocks noGrp="1"/>
          </p:cNvSpPr>
          <p:nvPr>
            <p:ph type="ftr" sz="quarter" idx="11"/>
          </p:nvPr>
        </p:nvSpPr>
        <p:spPr/>
        <p:txBody>
          <a:bodyPr/>
          <a:lstStyle/>
          <a:p>
            <a:r>
              <a:rPr lang="en-US" dirty="0">
                <a:solidFill>
                  <a:prstClr val="black"/>
                </a:solidFill>
              </a:rPr>
              <a:t>Natural Language Processing</a:t>
            </a:r>
          </a:p>
        </p:txBody>
      </p:sp>
      <p:sp>
        <p:nvSpPr>
          <p:cNvPr id="5" name="Datumsplatzhalter 4"/>
          <p:cNvSpPr>
            <a:spLocks noGrp="1"/>
          </p:cNvSpPr>
          <p:nvPr>
            <p:ph type="dt" sz="half" idx="10"/>
          </p:nvPr>
        </p:nvSpPr>
        <p:spPr/>
        <p:txBody>
          <a:bodyPr/>
          <a:lstStyle/>
          <a:p>
            <a:pPr>
              <a:defRPr/>
            </a:pPr>
            <a:r>
              <a:rPr lang="en-US" dirty="0">
                <a:solidFill>
                  <a:prstClr val="black"/>
                </a:solidFill>
              </a:rPr>
              <a:t>2022</a:t>
            </a: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7709384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err="1"/>
              <a:t>Preprocessing</a:t>
            </a:r>
            <a:endParaRPr lang="de-AT" dirty="0"/>
          </a:p>
        </p:txBody>
      </p:sp>
      <p:sp>
        <p:nvSpPr>
          <p:cNvPr id="3" name="Inhaltsplatzhalter 2"/>
          <p:cNvSpPr>
            <a:spLocks noGrp="1"/>
          </p:cNvSpPr>
          <p:nvPr>
            <p:ph sz="quarter" idx="14"/>
          </p:nvPr>
        </p:nvSpPr>
        <p:spPr/>
        <p:txBody>
          <a:bodyPr/>
          <a:lstStyle/>
          <a:p>
            <a:r>
              <a:rPr lang="en-US" dirty="0"/>
              <a:t>Title and abstract were combined</a:t>
            </a:r>
          </a:p>
          <a:p>
            <a:r>
              <a:rPr lang="en-US" dirty="0"/>
              <a:t>Text was preprocessed by:</a:t>
            </a:r>
          </a:p>
          <a:p>
            <a:pPr lvl="1"/>
            <a:r>
              <a:rPr lang="en-US" dirty="0"/>
              <a:t>Tokenization</a:t>
            </a:r>
          </a:p>
          <a:p>
            <a:pPr lvl="1"/>
            <a:r>
              <a:rPr lang="en-US" dirty="0"/>
              <a:t>Stemming</a:t>
            </a:r>
          </a:p>
          <a:p>
            <a:pPr lvl="1"/>
            <a:r>
              <a:rPr lang="en-US" dirty="0" err="1"/>
              <a:t>Stopword</a:t>
            </a:r>
            <a:r>
              <a:rPr lang="en-US" dirty="0"/>
              <a:t> removal</a:t>
            </a:r>
          </a:p>
          <a:p>
            <a:r>
              <a:rPr lang="en-US" dirty="0"/>
              <a:t>Creation of a TF-IDF feature matrix based on tokens</a:t>
            </a:r>
          </a:p>
          <a:p>
            <a:r>
              <a:rPr lang="en-US" dirty="0"/>
              <a:t>Creation of word vector matrices based on </a:t>
            </a:r>
            <a:r>
              <a:rPr lang="en-US" dirty="0" err="1"/>
              <a:t>FastText</a:t>
            </a:r>
            <a:r>
              <a:rPr lang="en-US" dirty="0"/>
              <a:t> and Glove for neural networks</a:t>
            </a:r>
          </a:p>
          <a:p>
            <a:endParaRPr lang="de-AT" dirty="0"/>
          </a:p>
        </p:txBody>
      </p:sp>
      <p:sp>
        <p:nvSpPr>
          <p:cNvPr id="4" name="Fußzeilenplatzhalter 3"/>
          <p:cNvSpPr>
            <a:spLocks noGrp="1"/>
          </p:cNvSpPr>
          <p:nvPr>
            <p:ph type="ftr" sz="quarter" idx="11"/>
          </p:nvPr>
        </p:nvSpPr>
        <p:spPr/>
        <p:txBody>
          <a:bodyPr/>
          <a:lstStyle/>
          <a:p>
            <a:r>
              <a:rPr lang="en-US" dirty="0">
                <a:solidFill>
                  <a:prstClr val="black"/>
                </a:solidFill>
              </a:rPr>
              <a:t>Natural Language Processing</a:t>
            </a:r>
          </a:p>
        </p:txBody>
      </p:sp>
      <p:sp>
        <p:nvSpPr>
          <p:cNvPr id="5" name="Datumsplatzhalter 4"/>
          <p:cNvSpPr>
            <a:spLocks noGrp="1"/>
          </p:cNvSpPr>
          <p:nvPr>
            <p:ph type="dt" sz="half" idx="10"/>
          </p:nvPr>
        </p:nvSpPr>
        <p:spPr/>
        <p:txBody>
          <a:bodyPr/>
          <a:lstStyle/>
          <a:p>
            <a:pPr>
              <a:defRPr/>
            </a:pPr>
            <a:r>
              <a:rPr lang="en-US" dirty="0">
                <a:solidFill>
                  <a:prstClr val="black"/>
                </a:solidFill>
              </a:rPr>
              <a:t>2022</a:t>
            </a: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29543970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err="1"/>
              <a:t>Methods</a:t>
            </a:r>
            <a:r>
              <a:rPr lang="de-DE" dirty="0"/>
              <a:t> </a:t>
            </a:r>
            <a:r>
              <a:rPr lang="de-DE" dirty="0" err="1"/>
              <a:t>and</a:t>
            </a:r>
            <a:r>
              <a:rPr lang="de-DE" dirty="0"/>
              <a:t> </a:t>
            </a:r>
            <a:r>
              <a:rPr lang="de-DE" dirty="0" err="1"/>
              <a:t>Classifiers</a:t>
            </a:r>
            <a:endParaRPr lang="de-AT" dirty="0"/>
          </a:p>
        </p:txBody>
      </p:sp>
      <p:sp>
        <p:nvSpPr>
          <p:cNvPr id="3" name="Inhaltsplatzhalter 2"/>
          <p:cNvSpPr>
            <a:spLocks noGrp="1"/>
          </p:cNvSpPr>
          <p:nvPr>
            <p:ph sz="quarter" idx="14"/>
          </p:nvPr>
        </p:nvSpPr>
        <p:spPr/>
        <p:txBody>
          <a:bodyPr>
            <a:normAutofit fontScale="77500" lnSpcReduction="20000"/>
          </a:bodyPr>
          <a:lstStyle/>
          <a:p>
            <a:r>
              <a:rPr lang="de-AT" b="1" dirty="0"/>
              <a:t>Random </a:t>
            </a:r>
            <a:r>
              <a:rPr lang="de-AT" b="1" dirty="0" err="1"/>
              <a:t>Forest</a:t>
            </a:r>
            <a:r>
              <a:rPr lang="de-AT" b="1" dirty="0"/>
              <a:t>: </a:t>
            </a:r>
            <a:r>
              <a:rPr lang="de-AT" dirty="0"/>
              <a:t>Ensemble </a:t>
            </a:r>
            <a:r>
              <a:rPr lang="de-AT" dirty="0" err="1"/>
              <a:t>classification</a:t>
            </a:r>
            <a:r>
              <a:rPr lang="de-AT" dirty="0"/>
              <a:t> </a:t>
            </a:r>
            <a:r>
              <a:rPr lang="de-AT" dirty="0" err="1"/>
              <a:t>with</a:t>
            </a:r>
            <a:r>
              <a:rPr lang="de-AT" dirty="0"/>
              <a:t> </a:t>
            </a:r>
            <a:r>
              <a:rPr lang="de-AT" dirty="0" err="1"/>
              <a:t>decision</a:t>
            </a:r>
            <a:r>
              <a:rPr lang="de-AT" dirty="0"/>
              <a:t> </a:t>
            </a:r>
            <a:r>
              <a:rPr lang="de-AT" dirty="0" err="1"/>
              <a:t>trees</a:t>
            </a:r>
            <a:endParaRPr lang="de-AT" dirty="0"/>
          </a:p>
          <a:p>
            <a:r>
              <a:rPr lang="de-AT" b="1" dirty="0"/>
              <a:t>Gradient </a:t>
            </a:r>
            <a:r>
              <a:rPr lang="de-AT" b="1" dirty="0" err="1"/>
              <a:t>Boosted</a:t>
            </a:r>
            <a:r>
              <a:rPr lang="de-AT" b="1" dirty="0"/>
              <a:t> </a:t>
            </a:r>
            <a:r>
              <a:rPr lang="de-AT" b="1" dirty="0" err="1"/>
              <a:t>Trees</a:t>
            </a:r>
            <a:r>
              <a:rPr lang="de-AT" b="1" dirty="0"/>
              <a:t>: </a:t>
            </a:r>
            <a:r>
              <a:rPr lang="de-AT" dirty="0"/>
              <a:t>Ensemble </a:t>
            </a:r>
            <a:r>
              <a:rPr lang="de-AT" dirty="0" err="1"/>
              <a:t>classification</a:t>
            </a:r>
            <a:r>
              <a:rPr lang="de-AT" dirty="0"/>
              <a:t> </a:t>
            </a:r>
            <a:r>
              <a:rPr lang="de-AT" dirty="0" err="1"/>
              <a:t>with</a:t>
            </a:r>
            <a:r>
              <a:rPr lang="de-AT" dirty="0"/>
              <a:t> residual </a:t>
            </a:r>
            <a:r>
              <a:rPr lang="de-AT" dirty="0" err="1"/>
              <a:t>decision</a:t>
            </a:r>
            <a:r>
              <a:rPr lang="de-AT" dirty="0"/>
              <a:t> </a:t>
            </a:r>
            <a:r>
              <a:rPr lang="de-AT" dirty="0" err="1"/>
              <a:t>tree</a:t>
            </a:r>
            <a:r>
              <a:rPr lang="de-AT" dirty="0"/>
              <a:t> </a:t>
            </a:r>
            <a:r>
              <a:rPr lang="de-AT" dirty="0" err="1"/>
              <a:t>stacking</a:t>
            </a:r>
            <a:endParaRPr lang="de-AT" dirty="0"/>
          </a:p>
          <a:p>
            <a:r>
              <a:rPr lang="de-AT" b="1" dirty="0"/>
              <a:t>RNN: </a:t>
            </a:r>
            <a:r>
              <a:rPr lang="de-AT" dirty="0" err="1"/>
              <a:t>Recurrent</a:t>
            </a:r>
            <a:r>
              <a:rPr lang="de-AT" dirty="0"/>
              <a:t> </a:t>
            </a:r>
            <a:r>
              <a:rPr lang="de-AT" dirty="0" err="1"/>
              <a:t>neural</a:t>
            </a:r>
            <a:r>
              <a:rPr lang="de-AT" dirty="0"/>
              <a:t> </a:t>
            </a:r>
            <a:r>
              <a:rPr lang="de-AT" dirty="0" err="1"/>
              <a:t>network</a:t>
            </a:r>
            <a:r>
              <a:rPr lang="de-AT" dirty="0"/>
              <a:t> (RNN) </a:t>
            </a:r>
            <a:r>
              <a:rPr lang="de-AT" dirty="0" err="1"/>
              <a:t>modeling</a:t>
            </a:r>
            <a:r>
              <a:rPr lang="de-AT" dirty="0"/>
              <a:t> </a:t>
            </a:r>
            <a:r>
              <a:rPr lang="de-AT" dirty="0" err="1"/>
              <a:t>used</a:t>
            </a:r>
            <a:r>
              <a:rPr lang="de-AT" dirty="0"/>
              <a:t> </a:t>
            </a:r>
            <a:r>
              <a:rPr lang="de-AT" dirty="0" err="1"/>
              <a:t>as</a:t>
            </a:r>
            <a:r>
              <a:rPr lang="de-AT" dirty="0"/>
              <a:t> </a:t>
            </a:r>
            <a:r>
              <a:rPr lang="de-AT" dirty="0" err="1"/>
              <a:t>classification</a:t>
            </a:r>
            <a:r>
              <a:rPr lang="de-AT" dirty="0"/>
              <a:t> </a:t>
            </a:r>
            <a:r>
              <a:rPr lang="de-AT" dirty="0" err="1"/>
              <a:t>for</a:t>
            </a:r>
            <a:r>
              <a:rPr lang="de-AT" dirty="0"/>
              <a:t> </a:t>
            </a:r>
            <a:r>
              <a:rPr lang="de-AT" dirty="0" err="1"/>
              <a:t>natural</a:t>
            </a:r>
            <a:r>
              <a:rPr lang="de-AT" dirty="0"/>
              <a:t> </a:t>
            </a:r>
            <a:r>
              <a:rPr lang="de-AT" dirty="0" err="1"/>
              <a:t>language</a:t>
            </a:r>
            <a:r>
              <a:rPr lang="de-AT" dirty="0"/>
              <a:t> </a:t>
            </a:r>
            <a:r>
              <a:rPr lang="de-AT" dirty="0" err="1"/>
              <a:t>data</a:t>
            </a:r>
            <a:endParaRPr lang="de-AT" dirty="0"/>
          </a:p>
          <a:p>
            <a:r>
              <a:rPr lang="de-AT" b="1" dirty="0" err="1"/>
              <a:t>Glove</a:t>
            </a:r>
            <a:r>
              <a:rPr lang="de-AT" b="1" dirty="0"/>
              <a:t> Word </a:t>
            </a:r>
            <a:r>
              <a:rPr lang="de-AT" b="1" dirty="0" err="1"/>
              <a:t>Embeddings</a:t>
            </a:r>
            <a:r>
              <a:rPr lang="de-AT" b="1" dirty="0"/>
              <a:t>:</a:t>
            </a:r>
            <a:r>
              <a:rPr lang="de-AT" dirty="0"/>
              <a:t> </a:t>
            </a:r>
            <a:r>
              <a:rPr lang="de-AT" dirty="0" err="1"/>
              <a:t>Glove</a:t>
            </a:r>
            <a:r>
              <a:rPr lang="de-AT" dirty="0"/>
              <a:t> Word </a:t>
            </a:r>
            <a:r>
              <a:rPr lang="de-AT" dirty="0" err="1"/>
              <a:t>Embeddings</a:t>
            </a:r>
            <a:r>
              <a:rPr lang="de-AT" dirty="0"/>
              <a:t> </a:t>
            </a:r>
            <a:r>
              <a:rPr lang="de-AT" dirty="0" err="1"/>
              <a:t>for</a:t>
            </a:r>
            <a:r>
              <a:rPr lang="de-AT" dirty="0"/>
              <a:t> CNN </a:t>
            </a:r>
            <a:r>
              <a:rPr lang="de-AT" dirty="0" err="1"/>
              <a:t>and</a:t>
            </a:r>
            <a:r>
              <a:rPr lang="de-AT" dirty="0"/>
              <a:t> LSTM </a:t>
            </a:r>
            <a:r>
              <a:rPr lang="de-AT" dirty="0" err="1"/>
              <a:t>model</a:t>
            </a:r>
            <a:r>
              <a:rPr lang="de-AT" dirty="0"/>
              <a:t> </a:t>
            </a:r>
            <a:r>
              <a:rPr lang="de-AT" dirty="0" err="1"/>
              <a:t>classification</a:t>
            </a:r>
            <a:endParaRPr lang="de-AT" dirty="0"/>
          </a:p>
          <a:p>
            <a:r>
              <a:rPr lang="de-AT" b="1" dirty="0" err="1"/>
              <a:t>Genetic</a:t>
            </a:r>
            <a:r>
              <a:rPr lang="de-AT" b="1" dirty="0"/>
              <a:t> </a:t>
            </a:r>
            <a:r>
              <a:rPr lang="de-AT" b="1" dirty="0" err="1"/>
              <a:t>Programming</a:t>
            </a:r>
            <a:r>
              <a:rPr lang="de-AT" b="1" dirty="0"/>
              <a:t>: </a:t>
            </a:r>
            <a:r>
              <a:rPr lang="de-AT" dirty="0" err="1"/>
              <a:t>Classification</a:t>
            </a:r>
            <a:r>
              <a:rPr lang="de-AT" dirty="0"/>
              <a:t> </a:t>
            </a:r>
            <a:r>
              <a:rPr lang="de-AT" dirty="0" err="1"/>
              <a:t>using</a:t>
            </a:r>
            <a:r>
              <a:rPr lang="de-AT" dirty="0"/>
              <a:t> </a:t>
            </a:r>
            <a:r>
              <a:rPr lang="de-AT" dirty="0" err="1"/>
              <a:t>evolutionary</a:t>
            </a:r>
            <a:r>
              <a:rPr lang="de-AT" dirty="0"/>
              <a:t> </a:t>
            </a:r>
            <a:r>
              <a:rPr lang="de-AT" dirty="0" err="1"/>
              <a:t>algorithms</a:t>
            </a:r>
            <a:endParaRPr lang="de-AT" dirty="0"/>
          </a:p>
          <a:p>
            <a:r>
              <a:rPr lang="de-AT" b="1" dirty="0"/>
              <a:t>K </a:t>
            </a:r>
            <a:r>
              <a:rPr lang="de-AT" b="1" dirty="0" err="1"/>
              <a:t>Nearest</a:t>
            </a:r>
            <a:r>
              <a:rPr lang="de-AT" b="1" dirty="0"/>
              <a:t> </a:t>
            </a:r>
            <a:r>
              <a:rPr lang="de-AT" b="1" dirty="0" err="1"/>
              <a:t>Neighbour</a:t>
            </a:r>
            <a:r>
              <a:rPr lang="de-AT" b="1" dirty="0"/>
              <a:t>: </a:t>
            </a:r>
            <a:r>
              <a:rPr lang="de-AT" dirty="0" err="1"/>
              <a:t>Classification</a:t>
            </a:r>
            <a:r>
              <a:rPr lang="de-AT" dirty="0"/>
              <a:t> </a:t>
            </a:r>
            <a:r>
              <a:rPr lang="de-AT" dirty="0" err="1"/>
              <a:t>with</a:t>
            </a:r>
            <a:r>
              <a:rPr lang="de-AT" dirty="0"/>
              <a:t> </a:t>
            </a:r>
            <a:r>
              <a:rPr lang="de-AT" dirty="0" err="1"/>
              <a:t>nearest</a:t>
            </a:r>
            <a:r>
              <a:rPr lang="de-AT" dirty="0"/>
              <a:t> </a:t>
            </a:r>
            <a:r>
              <a:rPr lang="de-AT" dirty="0" err="1"/>
              <a:t>neighbour</a:t>
            </a:r>
            <a:r>
              <a:rPr lang="de-AT" dirty="0"/>
              <a:t> </a:t>
            </a:r>
            <a:r>
              <a:rPr lang="de-AT" dirty="0" err="1"/>
              <a:t>algorithm</a:t>
            </a:r>
            <a:endParaRPr lang="de-AT" dirty="0"/>
          </a:p>
          <a:p>
            <a:r>
              <a:rPr lang="de-AT" b="1" dirty="0" err="1"/>
              <a:t>FastText</a:t>
            </a:r>
            <a:r>
              <a:rPr lang="de-AT" b="1" dirty="0"/>
              <a:t>: </a:t>
            </a:r>
            <a:r>
              <a:rPr lang="de-AT" dirty="0"/>
              <a:t>Feature </a:t>
            </a:r>
            <a:r>
              <a:rPr lang="de-AT" dirty="0" err="1"/>
              <a:t>embedding</a:t>
            </a:r>
            <a:r>
              <a:rPr lang="de-AT" dirty="0"/>
              <a:t> </a:t>
            </a:r>
            <a:r>
              <a:rPr lang="de-AT" dirty="0" err="1"/>
              <a:t>with</a:t>
            </a:r>
            <a:r>
              <a:rPr lang="de-AT" dirty="0"/>
              <a:t> </a:t>
            </a:r>
            <a:r>
              <a:rPr lang="de-AT" dirty="0" err="1"/>
              <a:t>FastText</a:t>
            </a:r>
            <a:r>
              <a:rPr lang="de-AT" dirty="0"/>
              <a:t> </a:t>
            </a:r>
            <a:r>
              <a:rPr lang="de-AT" dirty="0" err="1"/>
              <a:t>and</a:t>
            </a:r>
            <a:r>
              <a:rPr lang="de-AT" dirty="0"/>
              <a:t> </a:t>
            </a:r>
            <a:r>
              <a:rPr lang="de-AT" dirty="0" err="1"/>
              <a:t>classification</a:t>
            </a:r>
            <a:r>
              <a:rPr lang="de-AT" dirty="0"/>
              <a:t> </a:t>
            </a:r>
            <a:r>
              <a:rPr lang="de-AT" dirty="0" err="1"/>
              <a:t>with</a:t>
            </a:r>
            <a:r>
              <a:rPr lang="de-AT" dirty="0"/>
              <a:t> GRU-NN</a:t>
            </a:r>
          </a:p>
          <a:p>
            <a:r>
              <a:rPr lang="de-AT" b="1" dirty="0"/>
              <a:t>GRU-NN: </a:t>
            </a:r>
            <a:r>
              <a:rPr lang="de-AT" dirty="0" err="1"/>
              <a:t>Classification</a:t>
            </a:r>
            <a:r>
              <a:rPr lang="de-AT" dirty="0"/>
              <a:t> </a:t>
            </a:r>
            <a:r>
              <a:rPr lang="de-AT" dirty="0" err="1"/>
              <a:t>with</a:t>
            </a:r>
            <a:r>
              <a:rPr lang="de-AT" dirty="0"/>
              <a:t> bi-</a:t>
            </a:r>
            <a:r>
              <a:rPr lang="de-AT" dirty="0" err="1"/>
              <a:t>directional</a:t>
            </a:r>
            <a:r>
              <a:rPr lang="de-AT" dirty="0"/>
              <a:t> </a:t>
            </a:r>
            <a:r>
              <a:rPr lang="de-AT" dirty="0" err="1"/>
              <a:t>Gated</a:t>
            </a:r>
            <a:r>
              <a:rPr lang="de-AT" dirty="0"/>
              <a:t> </a:t>
            </a:r>
            <a:r>
              <a:rPr lang="de-AT" dirty="0" err="1"/>
              <a:t>Recurrent</a:t>
            </a:r>
            <a:r>
              <a:rPr lang="de-AT" dirty="0"/>
              <a:t> Unit </a:t>
            </a:r>
            <a:r>
              <a:rPr lang="de-AT" dirty="0" err="1"/>
              <a:t>Neural</a:t>
            </a:r>
            <a:r>
              <a:rPr lang="de-AT" dirty="0"/>
              <a:t> Networks</a:t>
            </a:r>
          </a:p>
          <a:p>
            <a:r>
              <a:rPr lang="de-AT" b="1" dirty="0"/>
              <a:t>SVM: </a:t>
            </a:r>
            <a:r>
              <a:rPr lang="de-AT" dirty="0" err="1"/>
              <a:t>Classification</a:t>
            </a:r>
            <a:r>
              <a:rPr lang="de-AT" dirty="0"/>
              <a:t> </a:t>
            </a:r>
            <a:r>
              <a:rPr lang="de-AT" dirty="0" err="1"/>
              <a:t>with</a:t>
            </a:r>
            <a:r>
              <a:rPr lang="de-AT" dirty="0"/>
              <a:t> Support </a:t>
            </a:r>
            <a:r>
              <a:rPr lang="de-AT" dirty="0" err="1"/>
              <a:t>Vector</a:t>
            </a:r>
            <a:r>
              <a:rPr lang="de-AT" dirty="0"/>
              <a:t> Machines</a:t>
            </a:r>
          </a:p>
          <a:p>
            <a:r>
              <a:rPr lang="de-AT" b="1" dirty="0"/>
              <a:t>Naive </a:t>
            </a:r>
            <a:r>
              <a:rPr lang="de-AT" b="1" dirty="0" err="1"/>
              <a:t>Bayes</a:t>
            </a:r>
            <a:r>
              <a:rPr lang="de-AT" b="1" dirty="0"/>
              <a:t>: </a:t>
            </a:r>
            <a:r>
              <a:rPr lang="de-AT" dirty="0" err="1"/>
              <a:t>Classification</a:t>
            </a:r>
            <a:r>
              <a:rPr lang="de-AT" dirty="0"/>
              <a:t> </a:t>
            </a:r>
            <a:r>
              <a:rPr lang="de-AT" dirty="0" err="1"/>
              <a:t>with</a:t>
            </a:r>
            <a:r>
              <a:rPr lang="de-AT" dirty="0"/>
              <a:t> </a:t>
            </a:r>
            <a:r>
              <a:rPr lang="de-AT" dirty="0" err="1"/>
              <a:t>multinomial</a:t>
            </a:r>
            <a:r>
              <a:rPr lang="de-AT" dirty="0"/>
              <a:t> Naive </a:t>
            </a:r>
            <a:r>
              <a:rPr lang="de-AT" dirty="0" err="1"/>
              <a:t>Bayes</a:t>
            </a:r>
            <a:endParaRPr lang="de-AT" dirty="0"/>
          </a:p>
          <a:p>
            <a:endParaRPr lang="de-AT" dirty="0"/>
          </a:p>
        </p:txBody>
      </p:sp>
      <p:sp>
        <p:nvSpPr>
          <p:cNvPr id="4" name="Fußzeilenplatzhalter 3"/>
          <p:cNvSpPr>
            <a:spLocks noGrp="1"/>
          </p:cNvSpPr>
          <p:nvPr>
            <p:ph type="ftr" sz="quarter" idx="11"/>
          </p:nvPr>
        </p:nvSpPr>
        <p:spPr/>
        <p:txBody>
          <a:bodyPr/>
          <a:lstStyle/>
          <a:p>
            <a:r>
              <a:rPr lang="en-US" dirty="0">
                <a:solidFill>
                  <a:prstClr val="black"/>
                </a:solidFill>
              </a:rPr>
              <a:t>Natural Language Processing</a:t>
            </a:r>
          </a:p>
        </p:txBody>
      </p:sp>
      <p:sp>
        <p:nvSpPr>
          <p:cNvPr id="5" name="Datumsplatzhalter 4"/>
          <p:cNvSpPr>
            <a:spLocks noGrp="1"/>
          </p:cNvSpPr>
          <p:nvPr>
            <p:ph type="dt" sz="half" idx="10"/>
          </p:nvPr>
        </p:nvSpPr>
        <p:spPr/>
        <p:txBody>
          <a:bodyPr/>
          <a:lstStyle/>
          <a:p>
            <a:pPr>
              <a:defRPr/>
            </a:pPr>
            <a:r>
              <a:rPr lang="en-US" dirty="0">
                <a:solidFill>
                  <a:prstClr val="black"/>
                </a:solidFill>
              </a:rPr>
              <a:t>2022</a:t>
            </a: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5948740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err="1"/>
              <a:t>Results</a:t>
            </a:r>
            <a:endParaRPr lang="de-AT" dirty="0"/>
          </a:p>
        </p:txBody>
      </p:sp>
      <p:sp>
        <p:nvSpPr>
          <p:cNvPr id="4" name="Fußzeilenplatzhalter 3"/>
          <p:cNvSpPr>
            <a:spLocks noGrp="1"/>
          </p:cNvSpPr>
          <p:nvPr>
            <p:ph type="ftr" sz="quarter" idx="11"/>
          </p:nvPr>
        </p:nvSpPr>
        <p:spPr/>
        <p:txBody>
          <a:bodyPr/>
          <a:lstStyle/>
          <a:p>
            <a:r>
              <a:rPr lang="en-US" dirty="0">
                <a:solidFill>
                  <a:prstClr val="black"/>
                </a:solidFill>
              </a:rPr>
              <a:t>Natural Language Processing</a:t>
            </a:r>
          </a:p>
        </p:txBody>
      </p:sp>
      <p:sp>
        <p:nvSpPr>
          <p:cNvPr id="5" name="Datumsplatzhalter 4"/>
          <p:cNvSpPr>
            <a:spLocks noGrp="1"/>
          </p:cNvSpPr>
          <p:nvPr>
            <p:ph type="dt" sz="half" idx="10"/>
          </p:nvPr>
        </p:nvSpPr>
        <p:spPr/>
        <p:txBody>
          <a:bodyPr/>
          <a:lstStyle/>
          <a:p>
            <a:pPr>
              <a:defRPr/>
            </a:pPr>
            <a:r>
              <a:rPr lang="en-US" dirty="0">
                <a:solidFill>
                  <a:prstClr val="black"/>
                </a:solidFill>
              </a:rPr>
              <a:t>2022</a:t>
            </a: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7" name="Google Shape;191;p21"/>
          <p:cNvPicPr preferRelativeResize="0">
            <a:picLocks noGrp="1"/>
          </p:cNvPicPr>
          <p:nvPr>
            <p:ph sz="quarter" idx="14"/>
          </p:nvPr>
        </p:nvPicPr>
        <p:blipFill>
          <a:blip r:embed="rId2">
            <a:alphaModFix/>
          </a:blip>
          <a:stretch>
            <a:fillRect/>
          </a:stretch>
        </p:blipFill>
        <p:spPr>
          <a:xfrm>
            <a:off x="2790519" y="1695450"/>
            <a:ext cx="6610962" cy="4314825"/>
          </a:xfrm>
          <a:prstGeom prst="rect">
            <a:avLst/>
          </a:prstGeom>
          <a:noFill/>
          <a:ln>
            <a:noFill/>
          </a:ln>
        </p:spPr>
      </p:pic>
    </p:spTree>
    <p:extLst>
      <p:ext uri="{BB962C8B-B14F-4D97-AF65-F5344CB8AC3E}">
        <p14:creationId xmlns:p14="http://schemas.microsoft.com/office/powerpoint/2010/main" val="36936894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a:t>GRU-NN with </a:t>
            </a:r>
            <a:r>
              <a:rPr lang="en-US" dirty="0" err="1"/>
              <a:t>FastText</a:t>
            </a:r>
            <a:r>
              <a:rPr lang="en-US" dirty="0"/>
              <a:t> Features</a:t>
            </a:r>
            <a:endParaRPr lang="de-AT" dirty="0"/>
          </a:p>
        </p:txBody>
      </p:sp>
      <p:sp>
        <p:nvSpPr>
          <p:cNvPr id="3" name="Inhaltsplatzhalter 2"/>
          <p:cNvSpPr>
            <a:spLocks noGrp="1"/>
          </p:cNvSpPr>
          <p:nvPr>
            <p:ph sz="quarter" idx="14"/>
          </p:nvPr>
        </p:nvSpPr>
        <p:spPr/>
        <p:txBody>
          <a:bodyPr>
            <a:normAutofit/>
          </a:bodyPr>
          <a:lstStyle/>
          <a:p>
            <a:r>
              <a:rPr lang="en-US" dirty="0"/>
              <a:t>Model Architecture:</a:t>
            </a:r>
          </a:p>
          <a:p>
            <a:pPr lvl="1"/>
            <a:r>
              <a:rPr lang="en-US" dirty="0"/>
              <a:t>Every word in text is encoded as a 100-dimensional</a:t>
            </a:r>
            <a:br>
              <a:rPr lang="en-US" dirty="0"/>
            </a:br>
            <a:r>
              <a:rPr lang="en-US" dirty="0"/>
              <a:t>feature vector</a:t>
            </a:r>
          </a:p>
          <a:p>
            <a:pPr lvl="1"/>
            <a:r>
              <a:rPr lang="en-US" dirty="0"/>
              <a:t>Input layer of shape (None, 200, 100)</a:t>
            </a:r>
          </a:p>
          <a:p>
            <a:pPr lvl="1"/>
            <a:r>
              <a:rPr lang="en-US" dirty="0"/>
              <a:t>Spatial dropout layer with 10% dropout</a:t>
            </a:r>
          </a:p>
          <a:p>
            <a:pPr lvl="1"/>
            <a:r>
              <a:rPr lang="en-US" dirty="0"/>
              <a:t>Bidirectional GRU layer with 256 units</a:t>
            </a:r>
          </a:p>
          <a:p>
            <a:pPr lvl="1"/>
            <a:r>
              <a:rPr lang="en-US" dirty="0"/>
              <a:t>Dropout layer with 10% dropout</a:t>
            </a:r>
          </a:p>
          <a:p>
            <a:pPr lvl="1"/>
            <a:r>
              <a:rPr lang="en-US" dirty="0"/>
              <a:t>Dense layer with 256 units and </a:t>
            </a:r>
            <a:r>
              <a:rPr lang="en-US" dirty="0" err="1"/>
              <a:t>ReLU</a:t>
            </a:r>
            <a:r>
              <a:rPr lang="en-US" dirty="0"/>
              <a:t> activations</a:t>
            </a:r>
          </a:p>
          <a:p>
            <a:pPr lvl="1"/>
            <a:r>
              <a:rPr lang="en-US" dirty="0"/>
              <a:t>Dense output layer with sigmoid activation</a:t>
            </a:r>
          </a:p>
          <a:p>
            <a:endParaRPr lang="de-AT" dirty="0"/>
          </a:p>
        </p:txBody>
      </p:sp>
      <p:sp>
        <p:nvSpPr>
          <p:cNvPr id="4" name="Fußzeilenplatzhalter 3"/>
          <p:cNvSpPr>
            <a:spLocks noGrp="1"/>
          </p:cNvSpPr>
          <p:nvPr>
            <p:ph type="ftr" sz="quarter" idx="11"/>
          </p:nvPr>
        </p:nvSpPr>
        <p:spPr/>
        <p:txBody>
          <a:bodyPr/>
          <a:lstStyle/>
          <a:p>
            <a:r>
              <a:rPr lang="en-US" dirty="0">
                <a:solidFill>
                  <a:prstClr val="black"/>
                </a:solidFill>
              </a:rPr>
              <a:t>Natural Language Processing</a:t>
            </a:r>
          </a:p>
        </p:txBody>
      </p:sp>
      <p:sp>
        <p:nvSpPr>
          <p:cNvPr id="5" name="Datumsplatzhalter 4"/>
          <p:cNvSpPr>
            <a:spLocks noGrp="1"/>
          </p:cNvSpPr>
          <p:nvPr>
            <p:ph type="dt" sz="half" idx="10"/>
          </p:nvPr>
        </p:nvSpPr>
        <p:spPr/>
        <p:txBody>
          <a:bodyPr/>
          <a:lstStyle/>
          <a:p>
            <a:pPr>
              <a:defRPr/>
            </a:pPr>
            <a:r>
              <a:rPr lang="en-US" dirty="0">
                <a:solidFill>
                  <a:prstClr val="black"/>
                </a:solidFill>
              </a:rPr>
              <a:t>2022</a:t>
            </a: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grpSp>
        <p:nvGrpSpPr>
          <p:cNvPr id="9" name="Gruppieren 8"/>
          <p:cNvGrpSpPr/>
          <p:nvPr/>
        </p:nvGrpSpPr>
        <p:grpSpPr>
          <a:xfrm>
            <a:off x="8364624" y="1246650"/>
            <a:ext cx="3130531" cy="5107795"/>
            <a:chOff x="6192478" y="642825"/>
            <a:chExt cx="2435422" cy="3973650"/>
          </a:xfrm>
        </p:grpSpPr>
        <p:pic>
          <p:nvPicPr>
            <p:cNvPr id="7" name="Google Shape;176;p19"/>
            <p:cNvPicPr preferRelativeResize="0"/>
            <p:nvPr/>
          </p:nvPicPr>
          <p:blipFill>
            <a:blip r:embed="rId2">
              <a:alphaModFix/>
            </a:blip>
            <a:stretch>
              <a:fillRect/>
            </a:stretch>
          </p:blipFill>
          <p:spPr>
            <a:xfrm>
              <a:off x="6192478" y="642825"/>
              <a:ext cx="2435422" cy="1928925"/>
            </a:xfrm>
            <a:prstGeom prst="rect">
              <a:avLst/>
            </a:prstGeom>
            <a:noFill/>
            <a:ln>
              <a:noFill/>
            </a:ln>
          </p:spPr>
        </p:pic>
        <p:pic>
          <p:nvPicPr>
            <p:cNvPr id="8" name="Google Shape;177;p19"/>
            <p:cNvPicPr preferRelativeResize="0"/>
            <p:nvPr/>
          </p:nvPicPr>
          <p:blipFill>
            <a:blip r:embed="rId3">
              <a:alphaModFix/>
            </a:blip>
            <a:stretch>
              <a:fillRect/>
            </a:stretch>
          </p:blipFill>
          <p:spPr>
            <a:xfrm>
              <a:off x="6230449" y="2687550"/>
              <a:ext cx="2397451" cy="1928925"/>
            </a:xfrm>
            <a:prstGeom prst="rect">
              <a:avLst/>
            </a:prstGeom>
            <a:noFill/>
            <a:ln>
              <a:noFill/>
            </a:ln>
          </p:spPr>
        </p:pic>
      </p:grpSp>
    </p:spTree>
    <p:extLst>
      <p:ext uri="{BB962C8B-B14F-4D97-AF65-F5344CB8AC3E}">
        <p14:creationId xmlns:p14="http://schemas.microsoft.com/office/powerpoint/2010/main" val="28053172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Feature </a:t>
            </a:r>
            <a:r>
              <a:rPr lang="de-DE" dirty="0" err="1"/>
              <a:t>Importance</a:t>
            </a:r>
            <a:r>
              <a:rPr lang="de-DE" dirty="0"/>
              <a:t> (RF)</a:t>
            </a:r>
            <a:endParaRPr lang="de-AT" dirty="0"/>
          </a:p>
        </p:txBody>
      </p:sp>
      <p:sp>
        <p:nvSpPr>
          <p:cNvPr id="4" name="Fußzeilenplatzhalter 3"/>
          <p:cNvSpPr>
            <a:spLocks noGrp="1"/>
          </p:cNvSpPr>
          <p:nvPr>
            <p:ph type="ftr" sz="quarter" idx="11"/>
          </p:nvPr>
        </p:nvSpPr>
        <p:spPr/>
        <p:txBody>
          <a:bodyPr/>
          <a:lstStyle/>
          <a:p>
            <a:r>
              <a:rPr lang="en-US" dirty="0">
                <a:solidFill>
                  <a:prstClr val="black"/>
                </a:solidFill>
              </a:rPr>
              <a:t>Natural Language Processing</a:t>
            </a:r>
          </a:p>
        </p:txBody>
      </p:sp>
      <p:sp>
        <p:nvSpPr>
          <p:cNvPr id="5" name="Datumsplatzhalter 4"/>
          <p:cNvSpPr>
            <a:spLocks noGrp="1"/>
          </p:cNvSpPr>
          <p:nvPr>
            <p:ph type="dt" sz="half" idx="10"/>
          </p:nvPr>
        </p:nvSpPr>
        <p:spPr/>
        <p:txBody>
          <a:bodyPr/>
          <a:lstStyle/>
          <a:p>
            <a:pPr>
              <a:defRPr/>
            </a:pPr>
            <a:r>
              <a:rPr lang="en-US" dirty="0">
                <a:solidFill>
                  <a:prstClr val="black"/>
                </a:solidFill>
              </a:rPr>
              <a:t>2022</a:t>
            </a: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7" name="Google Shape;216;p24"/>
          <p:cNvPicPr preferRelativeResize="0">
            <a:picLocks noGrp="1"/>
          </p:cNvPicPr>
          <p:nvPr>
            <p:ph sz="quarter" idx="14"/>
          </p:nvPr>
        </p:nvPicPr>
        <p:blipFill>
          <a:blip r:embed="rId2">
            <a:alphaModFix/>
          </a:blip>
          <a:stretch>
            <a:fillRect/>
          </a:stretch>
        </p:blipFill>
        <p:spPr>
          <a:xfrm>
            <a:off x="1940641" y="1210371"/>
            <a:ext cx="7545860" cy="5143439"/>
          </a:xfrm>
          <a:prstGeom prst="rect">
            <a:avLst/>
          </a:prstGeom>
          <a:noFill/>
          <a:ln>
            <a:noFill/>
          </a:ln>
        </p:spPr>
      </p:pic>
    </p:spTree>
    <p:extLst>
      <p:ext uri="{BB962C8B-B14F-4D97-AF65-F5344CB8AC3E}">
        <p14:creationId xmlns:p14="http://schemas.microsoft.com/office/powerpoint/2010/main" val="35808710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D150CF-F888-48EA-89E8-311ED5E9161B}"/>
              </a:ext>
            </a:extLst>
          </p:cNvPr>
          <p:cNvSpPr>
            <a:spLocks noGrp="1"/>
          </p:cNvSpPr>
          <p:nvPr>
            <p:ph type="ctrTitle"/>
          </p:nvPr>
        </p:nvSpPr>
        <p:spPr>
          <a:xfrm>
            <a:off x="649044" y="753034"/>
            <a:ext cx="6815446" cy="3887390"/>
          </a:xfrm>
        </p:spPr>
        <p:txBody>
          <a:bodyPr/>
          <a:lstStyle/>
          <a:p>
            <a:r>
              <a:rPr lang="en-US" dirty="0"/>
              <a:t>Final Remarks</a:t>
            </a:r>
          </a:p>
        </p:txBody>
      </p:sp>
      <p:sp>
        <p:nvSpPr>
          <p:cNvPr id="8" name="Subtitle 7">
            <a:extLst>
              <a:ext uri="{FF2B5EF4-FFF2-40B4-BE49-F238E27FC236}">
                <a16:creationId xmlns:a16="http://schemas.microsoft.com/office/drawing/2014/main" id="{6BBE0348-1527-4055-BA8A-E2754222743D}"/>
              </a:ext>
            </a:extLst>
          </p:cNvPr>
          <p:cNvSpPr>
            <a:spLocks noGrp="1"/>
          </p:cNvSpPr>
          <p:nvPr>
            <p:ph type="subTitle" idx="1"/>
          </p:nvPr>
        </p:nvSpPr>
        <p:spPr>
          <a:xfrm>
            <a:off x="649045" y="4640424"/>
            <a:ext cx="6437555" cy="1303176"/>
          </a:xfrm>
        </p:spPr>
        <p:txBody>
          <a:bodyPr/>
          <a:lstStyle/>
          <a:p>
            <a:endParaRPr lang="en-US" dirty="0"/>
          </a:p>
        </p:txBody>
      </p:sp>
      <p:pic>
        <p:nvPicPr>
          <p:cNvPr id="6" name="Picture Placeholder 5" descr="Illuminated technology network on a dark background">
            <a:extLst>
              <a:ext uri="{FF2B5EF4-FFF2-40B4-BE49-F238E27FC236}">
                <a16:creationId xmlns:a16="http://schemas.microsoft.com/office/drawing/2014/main" id="{5EAE7D12-287F-8457-D643-5003972FDC48}"/>
              </a:ext>
            </a:extLst>
          </p:cNvPr>
          <p:cNvPicPr>
            <a:picLocks noGrp="1" noChangeAspect="1"/>
          </p:cNvPicPr>
          <p:nvPr>
            <p:ph type="pic" sz="quarter" idx="13"/>
          </p:nvPr>
        </p:nvPicPr>
        <p:blipFill>
          <a:blip r:embed="rId2"/>
          <a:srcRect l="33255" r="33255"/>
          <a:stretch/>
        </p:blipFill>
        <p:spPr>
          <a:xfrm>
            <a:off x="8113533" y="0"/>
            <a:ext cx="4082983" cy="6858000"/>
          </a:xfrm>
        </p:spPr>
      </p:pic>
    </p:spTree>
    <p:extLst>
      <p:ext uri="{BB962C8B-B14F-4D97-AF65-F5344CB8AC3E}">
        <p14:creationId xmlns:p14="http://schemas.microsoft.com/office/powerpoint/2010/main" val="10624401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err="1"/>
              <a:t>Homework</a:t>
            </a:r>
            <a:r>
              <a:rPr lang="de-DE" dirty="0"/>
              <a:t>/</a:t>
            </a:r>
            <a:r>
              <a:rPr lang="de-DE" dirty="0" err="1"/>
              <a:t>Exercise</a:t>
            </a:r>
            <a:r>
              <a:rPr lang="de-DE" dirty="0"/>
              <a:t> 2</a:t>
            </a:r>
            <a:endParaRPr lang="de-AT" dirty="0"/>
          </a:p>
        </p:txBody>
      </p:sp>
      <p:pic>
        <p:nvPicPr>
          <p:cNvPr id="7" name="Inhaltsplatzhalter 6"/>
          <p:cNvPicPr>
            <a:picLocks noGrp="1" noChangeAspect="1"/>
          </p:cNvPicPr>
          <p:nvPr>
            <p:ph sz="quarter" idx="14"/>
          </p:nvPr>
        </p:nvPicPr>
        <p:blipFill>
          <a:blip r:embed="rId2"/>
          <a:stretch>
            <a:fillRect/>
          </a:stretch>
        </p:blipFill>
        <p:spPr>
          <a:xfrm>
            <a:off x="2845060" y="1695450"/>
            <a:ext cx="6501881" cy="4314825"/>
          </a:xfrm>
          <a:prstGeom prst="rect">
            <a:avLst/>
          </a:prstGeom>
        </p:spPr>
      </p:pic>
      <p:sp>
        <p:nvSpPr>
          <p:cNvPr id="4" name="Fußzeilenplatzhalter 3"/>
          <p:cNvSpPr>
            <a:spLocks noGrp="1"/>
          </p:cNvSpPr>
          <p:nvPr>
            <p:ph type="ftr" sz="quarter" idx="11"/>
          </p:nvPr>
        </p:nvSpPr>
        <p:spPr/>
        <p:txBody>
          <a:bodyPr/>
          <a:lstStyle/>
          <a:p>
            <a:r>
              <a:rPr lang="en-US" dirty="0">
                <a:solidFill>
                  <a:prstClr val="black"/>
                </a:solidFill>
              </a:rPr>
              <a:t>Natural Language Processing</a:t>
            </a:r>
          </a:p>
        </p:txBody>
      </p:sp>
      <p:sp>
        <p:nvSpPr>
          <p:cNvPr id="5" name="Datumsplatzhalter 4"/>
          <p:cNvSpPr>
            <a:spLocks noGrp="1"/>
          </p:cNvSpPr>
          <p:nvPr>
            <p:ph type="dt" sz="half" idx="10"/>
          </p:nvPr>
        </p:nvSpPr>
        <p:spPr/>
        <p:txBody>
          <a:bodyPr/>
          <a:lstStyle/>
          <a:p>
            <a:pPr>
              <a:defRPr/>
            </a:pPr>
            <a:r>
              <a:rPr lang="en-US" dirty="0">
                <a:solidFill>
                  <a:prstClr val="black"/>
                </a:solidFill>
              </a:rPr>
              <a:t>2022</a:t>
            </a: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2407416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References</a:t>
            </a:r>
            <a:endParaRPr lang="de-AT" dirty="0"/>
          </a:p>
        </p:txBody>
      </p:sp>
      <p:sp>
        <p:nvSpPr>
          <p:cNvPr id="3" name="Inhaltsplatzhalter 2"/>
          <p:cNvSpPr>
            <a:spLocks noGrp="1"/>
          </p:cNvSpPr>
          <p:nvPr>
            <p:ph sz="quarter" idx="14"/>
          </p:nvPr>
        </p:nvSpPr>
        <p:spPr>
          <a:xfrm>
            <a:off x="931863" y="1695450"/>
            <a:ext cx="10328275" cy="4491166"/>
          </a:xfrm>
        </p:spPr>
        <p:txBody>
          <a:bodyPr>
            <a:normAutofit/>
          </a:bodyPr>
          <a:lstStyle/>
          <a:p>
            <a:r>
              <a:rPr lang="de-DE" dirty="0"/>
              <a:t>A </a:t>
            </a:r>
            <a:r>
              <a:rPr lang="de-DE" dirty="0" err="1"/>
              <a:t>lot</a:t>
            </a:r>
            <a:r>
              <a:rPr lang="de-DE" dirty="0"/>
              <a:t> </a:t>
            </a:r>
            <a:r>
              <a:rPr lang="de-DE" dirty="0" err="1"/>
              <a:t>of</a:t>
            </a:r>
            <a:r>
              <a:rPr lang="de-DE" dirty="0"/>
              <a:t> </a:t>
            </a:r>
            <a:r>
              <a:rPr lang="de-DE" dirty="0" err="1"/>
              <a:t>the</a:t>
            </a:r>
            <a:r>
              <a:rPr lang="de-DE" dirty="0"/>
              <a:t> material </a:t>
            </a:r>
            <a:r>
              <a:rPr lang="de-DE" dirty="0" err="1"/>
              <a:t>presented</a:t>
            </a:r>
            <a:r>
              <a:rPr lang="de-DE" dirty="0"/>
              <a:t> </a:t>
            </a:r>
            <a:r>
              <a:rPr lang="de-DE" dirty="0" err="1"/>
              <a:t>here</a:t>
            </a:r>
            <a:r>
              <a:rPr lang="de-DE" dirty="0"/>
              <a:t> was </a:t>
            </a:r>
            <a:r>
              <a:rPr lang="de-DE" dirty="0" err="1"/>
              <a:t>taken</a:t>
            </a:r>
            <a:r>
              <a:rPr lang="de-DE" dirty="0"/>
              <a:t> </a:t>
            </a:r>
            <a:r>
              <a:rPr lang="de-DE" dirty="0" err="1"/>
              <a:t>from</a:t>
            </a:r>
            <a:r>
              <a:rPr lang="de-DE" dirty="0"/>
              <a:t> </a:t>
            </a:r>
            <a:r>
              <a:rPr lang="de-DE" dirty="0" err="1">
                <a:solidFill>
                  <a:srgbClr val="4A41C5"/>
                </a:solidFill>
                <a:hlinkClick r:id="rId2">
                  <a:extLst>
                    <a:ext uri="{A12FA001-AC4F-418D-AE19-62706E023703}">
                      <ahyp:hlinkClr xmlns:ahyp="http://schemas.microsoft.com/office/drawing/2018/hyperlinkcolor" val="tx"/>
                    </a:ext>
                  </a:extLst>
                </a:hlinkClick>
              </a:rPr>
              <a:t>DeepMind‘s</a:t>
            </a:r>
            <a:r>
              <a:rPr lang="de-DE" dirty="0">
                <a:solidFill>
                  <a:srgbClr val="4A41C5"/>
                </a:solidFill>
                <a:hlinkClick r:id="rId2">
                  <a:extLst>
                    <a:ext uri="{A12FA001-AC4F-418D-AE19-62706E023703}">
                      <ahyp:hlinkClr xmlns:ahyp="http://schemas.microsoft.com/office/drawing/2018/hyperlinkcolor" val="tx"/>
                    </a:ext>
                  </a:extLst>
                </a:hlinkClick>
              </a:rPr>
              <a:t> 2020 </a:t>
            </a:r>
            <a:r>
              <a:rPr lang="de-DE" dirty="0" err="1">
                <a:solidFill>
                  <a:srgbClr val="4A41C5"/>
                </a:solidFill>
                <a:hlinkClick r:id="rId2">
                  <a:extLst>
                    <a:ext uri="{A12FA001-AC4F-418D-AE19-62706E023703}">
                      <ahyp:hlinkClr xmlns:ahyp="http://schemas.microsoft.com/office/drawing/2018/hyperlinkcolor" val="tx"/>
                    </a:ext>
                  </a:extLst>
                </a:hlinkClick>
              </a:rPr>
              <a:t>Deep</a:t>
            </a:r>
            <a:r>
              <a:rPr lang="de-DE" dirty="0">
                <a:solidFill>
                  <a:srgbClr val="4A41C5"/>
                </a:solidFill>
                <a:hlinkClick r:id="rId2">
                  <a:extLst>
                    <a:ext uri="{A12FA001-AC4F-418D-AE19-62706E023703}">
                      <ahyp:hlinkClr xmlns:ahyp="http://schemas.microsoft.com/office/drawing/2018/hyperlinkcolor" val="tx"/>
                    </a:ext>
                  </a:extLst>
                </a:hlinkClick>
              </a:rPr>
              <a:t> Learning </a:t>
            </a:r>
            <a:r>
              <a:rPr lang="de-DE" dirty="0" err="1">
                <a:solidFill>
                  <a:srgbClr val="4A41C5"/>
                </a:solidFill>
                <a:hlinkClick r:id="rId2">
                  <a:extLst>
                    <a:ext uri="{A12FA001-AC4F-418D-AE19-62706E023703}">
                      <ahyp:hlinkClr xmlns:ahyp="http://schemas.microsoft.com/office/drawing/2018/hyperlinkcolor" val="tx"/>
                    </a:ext>
                  </a:extLst>
                </a:hlinkClick>
              </a:rPr>
              <a:t>Lecture</a:t>
            </a:r>
            <a:r>
              <a:rPr lang="de-DE" dirty="0">
                <a:solidFill>
                  <a:srgbClr val="4A41C5"/>
                </a:solidFill>
                <a:hlinkClick r:id="rId2">
                  <a:extLst>
                    <a:ext uri="{A12FA001-AC4F-418D-AE19-62706E023703}">
                      <ahyp:hlinkClr xmlns:ahyp="http://schemas.microsoft.com/office/drawing/2018/hyperlinkcolor" val="tx"/>
                    </a:ext>
                  </a:extLst>
                </a:hlinkClick>
              </a:rPr>
              <a:t> Series</a:t>
            </a:r>
            <a:endParaRPr lang="de-DE" dirty="0">
              <a:solidFill>
                <a:srgbClr val="4A41C5"/>
              </a:solidFill>
            </a:endParaRPr>
          </a:p>
          <a:p>
            <a:r>
              <a:rPr lang="de-DE" dirty="0"/>
              <a:t>Images </a:t>
            </a:r>
            <a:r>
              <a:rPr lang="de-DE" dirty="0" err="1"/>
              <a:t>are</a:t>
            </a:r>
            <a:r>
              <a:rPr lang="de-DE" dirty="0"/>
              <a:t> </a:t>
            </a:r>
            <a:r>
              <a:rPr lang="de-DE" dirty="0" err="1"/>
              <a:t>taken</a:t>
            </a:r>
            <a:r>
              <a:rPr lang="de-DE" dirty="0"/>
              <a:t> </a:t>
            </a:r>
            <a:r>
              <a:rPr lang="de-DE" dirty="0" err="1"/>
              <a:t>from</a:t>
            </a:r>
            <a:r>
              <a:rPr lang="de-DE" dirty="0"/>
              <a:t> </a:t>
            </a:r>
            <a:r>
              <a:rPr lang="de-DE" dirty="0" err="1"/>
              <a:t>there</a:t>
            </a:r>
            <a:r>
              <a:rPr lang="de-DE" dirty="0"/>
              <a:t> </a:t>
            </a:r>
            <a:r>
              <a:rPr lang="de-DE" dirty="0" err="1"/>
              <a:t>or</a:t>
            </a:r>
            <a:r>
              <a:rPr lang="de-DE" dirty="0"/>
              <a:t> Wikipedia, </a:t>
            </a:r>
            <a:r>
              <a:rPr lang="de-DE" dirty="0" err="1"/>
              <a:t>if</a:t>
            </a:r>
            <a:r>
              <a:rPr lang="de-DE" dirty="0"/>
              <a:t> not </a:t>
            </a:r>
            <a:r>
              <a:rPr lang="de-DE" dirty="0" err="1"/>
              <a:t>otherwise</a:t>
            </a:r>
            <a:r>
              <a:rPr lang="de-DE" dirty="0"/>
              <a:t> </a:t>
            </a:r>
            <a:r>
              <a:rPr lang="de-DE" dirty="0" err="1"/>
              <a:t>specified</a:t>
            </a:r>
            <a:endParaRPr lang="de-DE" dirty="0"/>
          </a:p>
          <a:p>
            <a:r>
              <a:rPr lang="de-DE" dirty="0"/>
              <a:t>Further links </a:t>
            </a:r>
            <a:r>
              <a:rPr lang="de-DE" dirty="0" err="1"/>
              <a:t>that</a:t>
            </a:r>
            <a:r>
              <a:rPr lang="de-DE" dirty="0"/>
              <a:t> I </a:t>
            </a:r>
            <a:r>
              <a:rPr lang="de-DE" dirty="0" err="1"/>
              <a:t>can</a:t>
            </a:r>
            <a:r>
              <a:rPr lang="de-DE" dirty="0"/>
              <a:t> </a:t>
            </a:r>
            <a:r>
              <a:rPr lang="de-DE" dirty="0" err="1"/>
              <a:t>recommend</a:t>
            </a:r>
            <a:r>
              <a:rPr lang="de-DE" dirty="0"/>
              <a:t> </a:t>
            </a:r>
            <a:r>
              <a:rPr lang="de-DE" dirty="0" err="1"/>
              <a:t>checking</a:t>
            </a:r>
            <a:r>
              <a:rPr lang="de-DE" dirty="0"/>
              <a:t> out:</a:t>
            </a:r>
          </a:p>
          <a:p>
            <a:pPr lvl="1"/>
            <a:r>
              <a:rPr lang="de-DE" dirty="0"/>
              <a:t>GPT-3: </a:t>
            </a:r>
            <a:r>
              <a:rPr lang="de-DE" dirty="0">
                <a:solidFill>
                  <a:srgbClr val="4A41C5"/>
                </a:solidFill>
                <a:hlinkClick r:id="rId3">
                  <a:extLst>
                    <a:ext uri="{A12FA001-AC4F-418D-AE19-62706E023703}">
                      <ahyp:hlinkClr xmlns:ahyp="http://schemas.microsoft.com/office/drawing/2018/hyperlinkcolor" val="tx"/>
                    </a:ext>
                  </a:extLst>
                </a:hlinkClick>
              </a:rPr>
              <a:t>https://github.com/openai/gpt-3</a:t>
            </a:r>
            <a:r>
              <a:rPr lang="de-DE" dirty="0"/>
              <a:t>, </a:t>
            </a:r>
            <a:r>
              <a:rPr lang="de-DE" dirty="0">
                <a:solidFill>
                  <a:srgbClr val="4A41C5"/>
                </a:solidFill>
                <a:hlinkClick r:id="rId4">
                  <a:extLst>
                    <a:ext uri="{A12FA001-AC4F-418D-AE19-62706E023703}">
                      <ahyp:hlinkClr xmlns:ahyp="http://schemas.microsoft.com/office/drawing/2018/hyperlinkcolor" val="tx"/>
                    </a:ext>
                  </a:extLst>
                </a:hlinkClick>
              </a:rPr>
              <a:t>https://arxiv.org/abs/2005.14165</a:t>
            </a:r>
            <a:endParaRPr lang="de-DE" dirty="0">
              <a:solidFill>
                <a:srgbClr val="4A41C5"/>
              </a:solidFill>
            </a:endParaRPr>
          </a:p>
          <a:p>
            <a:pPr lvl="1"/>
            <a:r>
              <a:rPr lang="en-US" dirty="0"/>
              <a:t>Paper: </a:t>
            </a:r>
            <a:r>
              <a:rPr lang="en-US" dirty="0" err="1">
                <a:solidFill>
                  <a:srgbClr val="4A41C5"/>
                </a:solidFill>
                <a:hlinkClick r:id="rId5">
                  <a:extLst>
                    <a:ext uri="{A12FA001-AC4F-418D-AE19-62706E023703}">
                      <ahyp:hlinkClr xmlns:ahyp="http://schemas.microsoft.com/office/drawing/2018/hyperlinkcolor" val="tx"/>
                    </a:ext>
                  </a:extLst>
                </a:hlinkClick>
              </a:rPr>
              <a:t>Analysing</a:t>
            </a:r>
            <a:r>
              <a:rPr lang="en-US" dirty="0">
                <a:solidFill>
                  <a:srgbClr val="4A41C5"/>
                </a:solidFill>
                <a:hlinkClick r:id="rId5">
                  <a:extLst>
                    <a:ext uri="{A12FA001-AC4F-418D-AE19-62706E023703}">
                      <ahyp:hlinkClr xmlns:ahyp="http://schemas.microsoft.com/office/drawing/2018/hyperlinkcolor" val="tx"/>
                    </a:ext>
                  </a:extLst>
                </a:hlinkClick>
              </a:rPr>
              <a:t> Mathematical Reasoning Abilities of Neural Models</a:t>
            </a:r>
            <a:endParaRPr lang="en-US" dirty="0">
              <a:solidFill>
                <a:srgbClr val="4A41C5"/>
              </a:solidFill>
            </a:endParaRPr>
          </a:p>
          <a:p>
            <a:pPr lvl="1"/>
            <a:r>
              <a:rPr lang="en-US" dirty="0"/>
              <a:t>Paper: </a:t>
            </a:r>
            <a:r>
              <a:rPr lang="en-US" dirty="0">
                <a:solidFill>
                  <a:srgbClr val="4A41C5"/>
                </a:solidFill>
                <a:hlinkClick r:id="rId6">
                  <a:extLst>
                    <a:ext uri="{A12FA001-AC4F-418D-AE19-62706E023703}">
                      <ahyp:hlinkClr xmlns:ahyp="http://schemas.microsoft.com/office/drawing/2018/hyperlinkcolor" val="tx"/>
                    </a:ext>
                  </a:extLst>
                </a:hlinkClick>
              </a:rPr>
              <a:t>Visual Grounding in Video for Unsupervised Word Translation</a:t>
            </a:r>
            <a:endParaRPr lang="de-DE" dirty="0">
              <a:solidFill>
                <a:srgbClr val="4A41C5"/>
              </a:solidFill>
            </a:endParaRPr>
          </a:p>
          <a:p>
            <a:pPr lvl="1"/>
            <a:r>
              <a:rPr lang="en-US" dirty="0"/>
              <a:t>Blog: </a:t>
            </a:r>
            <a:r>
              <a:rPr lang="en-US" dirty="0" err="1">
                <a:solidFill>
                  <a:srgbClr val="4A41C5"/>
                </a:solidFill>
                <a:hlinkClick r:id="rId7">
                  <a:extLst>
                    <a:ext uri="{A12FA001-AC4F-418D-AE19-62706E023703}">
                      <ahyp:hlinkClr xmlns:ahyp="http://schemas.microsoft.com/office/drawing/2018/hyperlinkcolor" val="tx"/>
                    </a:ext>
                  </a:extLst>
                </a:hlinkClick>
              </a:rPr>
              <a:t>ScaNN</a:t>
            </a:r>
            <a:r>
              <a:rPr lang="en-US" dirty="0">
                <a:solidFill>
                  <a:srgbClr val="4A41C5"/>
                </a:solidFill>
                <a:hlinkClick r:id="rId7">
                  <a:extLst>
                    <a:ext uri="{A12FA001-AC4F-418D-AE19-62706E023703}">
                      <ahyp:hlinkClr xmlns:ahyp="http://schemas.microsoft.com/office/drawing/2018/hyperlinkcolor" val="tx"/>
                    </a:ext>
                  </a:extLst>
                </a:hlinkClick>
              </a:rPr>
              <a:t>: Efficient Vector Similarity Search</a:t>
            </a:r>
            <a:endParaRPr lang="en-US" dirty="0">
              <a:solidFill>
                <a:srgbClr val="4A41C5"/>
              </a:solidFill>
            </a:endParaRPr>
          </a:p>
          <a:p>
            <a:pPr lvl="1"/>
            <a:r>
              <a:rPr lang="en-US" dirty="0"/>
              <a:t>Blog: </a:t>
            </a:r>
            <a:r>
              <a:rPr lang="en-US" dirty="0">
                <a:solidFill>
                  <a:srgbClr val="4A41C5"/>
                </a:solidFill>
                <a:hlinkClick r:id="rId8">
                  <a:extLst>
                    <a:ext uri="{A12FA001-AC4F-418D-AE19-62706E023703}">
                      <ahyp:hlinkClr xmlns:ahyp="http://schemas.microsoft.com/office/drawing/2018/hyperlinkcolor" val="tx"/>
                    </a:ext>
                  </a:extLst>
                </a:hlinkClick>
              </a:rPr>
              <a:t>Transformers in R</a:t>
            </a:r>
            <a:endParaRPr lang="en-US" dirty="0">
              <a:solidFill>
                <a:srgbClr val="4A41C5"/>
              </a:solidFill>
            </a:endParaRPr>
          </a:p>
          <a:p>
            <a:pPr lvl="1"/>
            <a:r>
              <a:rPr lang="en-US" dirty="0"/>
              <a:t>Blog: </a:t>
            </a:r>
            <a:r>
              <a:rPr lang="en-US" dirty="0">
                <a:solidFill>
                  <a:srgbClr val="4A41C5"/>
                </a:solidFill>
                <a:hlinkClick r:id="rId9">
                  <a:extLst>
                    <a:ext uri="{A12FA001-AC4F-418D-AE19-62706E023703}">
                      <ahyp:hlinkClr xmlns:ahyp="http://schemas.microsoft.com/office/drawing/2018/hyperlinkcolor" val="tx"/>
                    </a:ext>
                  </a:extLst>
                </a:hlinkClick>
              </a:rPr>
              <a:t>Understanding LSTMs</a:t>
            </a:r>
            <a:endParaRPr lang="de-AT" dirty="0">
              <a:solidFill>
                <a:srgbClr val="4A41C5"/>
              </a:solidFill>
            </a:endParaRPr>
          </a:p>
        </p:txBody>
      </p:sp>
      <p:sp>
        <p:nvSpPr>
          <p:cNvPr id="4" name="Fußzeilenplatzhalter 3"/>
          <p:cNvSpPr>
            <a:spLocks noGrp="1"/>
          </p:cNvSpPr>
          <p:nvPr>
            <p:ph type="ftr" sz="quarter" idx="11"/>
          </p:nvPr>
        </p:nvSpPr>
        <p:spPr/>
        <p:txBody>
          <a:bodyPr/>
          <a:lstStyle/>
          <a:p>
            <a:r>
              <a:rPr lang="en-US" dirty="0">
                <a:solidFill>
                  <a:prstClr val="black"/>
                </a:solidFill>
              </a:rPr>
              <a:t>Natural Language Processing</a:t>
            </a:r>
          </a:p>
        </p:txBody>
      </p:sp>
      <p:sp>
        <p:nvSpPr>
          <p:cNvPr id="5" name="Datumsplatzhalter 4"/>
          <p:cNvSpPr>
            <a:spLocks noGrp="1"/>
          </p:cNvSpPr>
          <p:nvPr>
            <p:ph type="dt" sz="half" idx="10"/>
          </p:nvPr>
        </p:nvSpPr>
        <p:spPr/>
        <p:txBody>
          <a:bodyPr/>
          <a:lstStyle/>
          <a:p>
            <a:pPr>
              <a:defRPr/>
            </a:pPr>
            <a:r>
              <a:rPr lang="en-US" dirty="0">
                <a:solidFill>
                  <a:prstClr val="black"/>
                </a:solidFill>
              </a:rPr>
              <a:t>2022</a:t>
            </a: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710821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err="1"/>
              <a:t>Artificial</a:t>
            </a:r>
            <a:r>
              <a:rPr lang="de-DE" dirty="0"/>
              <a:t> Neurons</a:t>
            </a:r>
            <a:endParaRPr lang="de-AT" dirty="0"/>
          </a:p>
        </p:txBody>
      </p:sp>
      <p:sp>
        <p:nvSpPr>
          <p:cNvPr id="3" name="Inhaltsplatzhalter 2"/>
          <p:cNvSpPr>
            <a:spLocks noGrp="1"/>
          </p:cNvSpPr>
          <p:nvPr>
            <p:ph sz="quarter" idx="14"/>
          </p:nvPr>
        </p:nvSpPr>
        <p:spPr>
          <a:xfrm>
            <a:off x="931864" y="1695450"/>
            <a:ext cx="4641850" cy="4314825"/>
          </a:xfrm>
        </p:spPr>
        <p:txBody>
          <a:bodyPr>
            <a:normAutofit lnSpcReduction="10000"/>
          </a:bodyPr>
          <a:lstStyle/>
          <a:p>
            <a:r>
              <a:rPr lang="de-DE" dirty="0" err="1"/>
              <a:t>Sum</a:t>
            </a:r>
            <a:r>
              <a:rPr lang="de-DE" dirty="0"/>
              <a:t> </a:t>
            </a:r>
            <a:r>
              <a:rPr lang="de-DE" dirty="0" err="1"/>
              <a:t>of</a:t>
            </a:r>
            <a:r>
              <a:rPr lang="de-DE" dirty="0"/>
              <a:t> </a:t>
            </a:r>
            <a:r>
              <a:rPr lang="de-DE" dirty="0" err="1"/>
              <a:t>inputs</a:t>
            </a:r>
            <a:r>
              <a:rPr lang="de-DE" dirty="0"/>
              <a:t> </a:t>
            </a:r>
            <a:r>
              <a:rPr lang="de-DE" dirty="0" err="1"/>
              <a:t>times</a:t>
            </a:r>
            <a:r>
              <a:rPr lang="de-DE" dirty="0"/>
              <a:t> </a:t>
            </a:r>
            <a:r>
              <a:rPr lang="de-DE" dirty="0" err="1"/>
              <a:t>their</a:t>
            </a:r>
            <a:r>
              <a:rPr lang="de-DE" dirty="0"/>
              <a:t> </a:t>
            </a:r>
            <a:r>
              <a:rPr lang="de-DE" dirty="0" err="1"/>
              <a:t>weights</a:t>
            </a:r>
            <a:r>
              <a:rPr lang="de-DE" dirty="0"/>
              <a:t> plus </a:t>
            </a:r>
            <a:r>
              <a:rPr lang="de-DE" dirty="0" err="1"/>
              <a:t>bias</a:t>
            </a:r>
            <a:endParaRPr lang="de-DE" dirty="0"/>
          </a:p>
          <a:p>
            <a:r>
              <a:rPr lang="de-DE" dirty="0" err="1"/>
              <a:t>Depending</a:t>
            </a:r>
            <a:r>
              <a:rPr lang="de-DE" dirty="0"/>
              <a:t> on </a:t>
            </a:r>
            <a:r>
              <a:rPr lang="de-DE" dirty="0" err="1"/>
              <a:t>the</a:t>
            </a:r>
            <a:r>
              <a:rPr lang="de-DE" dirty="0"/>
              <a:t> </a:t>
            </a:r>
            <a:r>
              <a:rPr lang="de-DE" dirty="0" err="1"/>
              <a:t>activation</a:t>
            </a:r>
            <a:r>
              <a:rPr lang="de-DE" dirty="0"/>
              <a:t> </a:t>
            </a:r>
            <a:r>
              <a:rPr lang="de-DE" dirty="0" err="1"/>
              <a:t>function</a:t>
            </a:r>
            <a:r>
              <a:rPr lang="de-DE" dirty="0"/>
              <a:t> </a:t>
            </a:r>
            <a:r>
              <a:rPr lang="de-DE" dirty="0" err="1"/>
              <a:t>you</a:t>
            </a:r>
            <a:r>
              <a:rPr lang="de-DE" dirty="0"/>
              <a:t> </a:t>
            </a:r>
            <a:r>
              <a:rPr lang="de-DE" dirty="0" err="1"/>
              <a:t>take</a:t>
            </a:r>
            <a:r>
              <a:rPr lang="de-DE" dirty="0"/>
              <a:t> </a:t>
            </a:r>
            <a:r>
              <a:rPr lang="de-DE" dirty="0" err="1"/>
              <a:t>another</a:t>
            </a:r>
            <a:r>
              <a:rPr lang="de-DE" dirty="0"/>
              <a:t> </a:t>
            </a:r>
            <a:r>
              <a:rPr lang="de-DE" dirty="0" err="1"/>
              <a:t>aggregation</a:t>
            </a:r>
            <a:r>
              <a:rPr lang="de-DE" dirty="0"/>
              <a:t> </a:t>
            </a:r>
            <a:r>
              <a:rPr lang="de-DE" dirty="0" err="1"/>
              <a:t>instead</a:t>
            </a:r>
            <a:r>
              <a:rPr lang="de-DE" dirty="0"/>
              <a:t> </a:t>
            </a:r>
            <a:r>
              <a:rPr lang="de-DE" dirty="0" err="1"/>
              <a:t>of</a:t>
            </a:r>
            <a:r>
              <a:rPr lang="de-DE" dirty="0"/>
              <a:t> </a:t>
            </a:r>
            <a:r>
              <a:rPr lang="de-DE" dirty="0" err="1"/>
              <a:t>the</a:t>
            </a:r>
            <a:r>
              <a:rPr lang="de-DE" dirty="0"/>
              <a:t> </a:t>
            </a:r>
            <a:r>
              <a:rPr lang="de-DE" dirty="0" err="1"/>
              <a:t>sum</a:t>
            </a:r>
            <a:endParaRPr lang="de-DE" dirty="0"/>
          </a:p>
          <a:p>
            <a:r>
              <a:rPr lang="de-DE" b="1" dirty="0" err="1"/>
              <a:t>Artificial</a:t>
            </a:r>
            <a:r>
              <a:rPr lang="de-DE" b="1" dirty="0"/>
              <a:t> </a:t>
            </a:r>
            <a:r>
              <a:rPr lang="de-DE" b="1" dirty="0" err="1"/>
              <a:t>neurons</a:t>
            </a:r>
            <a:r>
              <a:rPr lang="de-DE" b="1" dirty="0"/>
              <a:t> </a:t>
            </a:r>
            <a:r>
              <a:rPr lang="de-DE" b="1" dirty="0" err="1"/>
              <a:t>are</a:t>
            </a:r>
            <a:r>
              <a:rPr lang="de-DE" b="1" dirty="0"/>
              <a:t> NOT a </a:t>
            </a:r>
            <a:r>
              <a:rPr lang="de-DE" b="1" dirty="0" err="1"/>
              <a:t>model</a:t>
            </a:r>
            <a:r>
              <a:rPr lang="de-DE" b="1" dirty="0"/>
              <a:t> </a:t>
            </a:r>
            <a:r>
              <a:rPr lang="de-DE" b="1" dirty="0" err="1"/>
              <a:t>of</a:t>
            </a:r>
            <a:r>
              <a:rPr lang="de-DE" b="1" dirty="0"/>
              <a:t> real </a:t>
            </a:r>
            <a:r>
              <a:rPr lang="de-DE" b="1" dirty="0" err="1"/>
              <a:t>neurons</a:t>
            </a:r>
            <a:r>
              <a:rPr lang="de-DE" b="1" dirty="0"/>
              <a:t>, </a:t>
            </a:r>
            <a:r>
              <a:rPr lang="de-DE" b="1" dirty="0" err="1"/>
              <a:t>they</a:t>
            </a:r>
            <a:r>
              <a:rPr lang="de-DE" b="1" dirty="0"/>
              <a:t> just </a:t>
            </a:r>
            <a:r>
              <a:rPr lang="de-DE" b="1" dirty="0" err="1"/>
              <a:t>capture</a:t>
            </a:r>
            <a:r>
              <a:rPr lang="de-DE" b="1" dirty="0"/>
              <a:t> </a:t>
            </a:r>
            <a:r>
              <a:rPr lang="de-DE" b="1" dirty="0" err="1"/>
              <a:t>some</a:t>
            </a:r>
            <a:r>
              <a:rPr lang="de-DE" b="1" dirty="0"/>
              <a:t> </a:t>
            </a:r>
            <a:r>
              <a:rPr lang="de-DE" b="1" dirty="0" err="1"/>
              <a:t>simplistic</a:t>
            </a:r>
            <a:r>
              <a:rPr lang="de-DE" b="1" dirty="0"/>
              <a:t> </a:t>
            </a:r>
            <a:r>
              <a:rPr lang="de-DE" b="1" dirty="0" err="1"/>
              <a:t>properties</a:t>
            </a:r>
            <a:r>
              <a:rPr lang="de-DE" b="1" dirty="0"/>
              <a:t> </a:t>
            </a:r>
            <a:r>
              <a:rPr lang="de-DE" b="1" dirty="0" err="1"/>
              <a:t>of</a:t>
            </a:r>
            <a:r>
              <a:rPr lang="de-DE" b="1" dirty="0"/>
              <a:t> </a:t>
            </a:r>
            <a:r>
              <a:rPr lang="de-DE" b="1" dirty="0" err="1"/>
              <a:t>the</a:t>
            </a:r>
            <a:r>
              <a:rPr lang="de-DE" b="1" dirty="0"/>
              <a:t> </a:t>
            </a:r>
            <a:r>
              <a:rPr lang="de-DE" b="1" dirty="0" err="1"/>
              <a:t>biological</a:t>
            </a:r>
            <a:r>
              <a:rPr lang="de-DE" b="1" dirty="0"/>
              <a:t> </a:t>
            </a:r>
            <a:r>
              <a:rPr lang="de-DE" b="1" dirty="0" err="1"/>
              <a:t>model</a:t>
            </a:r>
            <a:endParaRPr lang="de-AT" b="1" dirty="0"/>
          </a:p>
        </p:txBody>
      </p:sp>
      <p:sp>
        <p:nvSpPr>
          <p:cNvPr id="4" name="Fußzeilenplatzhalter 3"/>
          <p:cNvSpPr>
            <a:spLocks noGrp="1"/>
          </p:cNvSpPr>
          <p:nvPr>
            <p:ph type="ftr" sz="quarter" idx="11"/>
          </p:nvPr>
        </p:nvSpPr>
        <p:spPr/>
        <p:txBody>
          <a:bodyPr/>
          <a:lstStyle/>
          <a:p>
            <a:r>
              <a:rPr lang="en-US" dirty="0">
                <a:solidFill>
                  <a:prstClr val="black"/>
                </a:solidFill>
              </a:rPr>
              <a:t>Natural Language Processing</a:t>
            </a:r>
          </a:p>
        </p:txBody>
      </p:sp>
      <p:sp>
        <p:nvSpPr>
          <p:cNvPr id="5" name="Datumsplatzhalter 4"/>
          <p:cNvSpPr>
            <a:spLocks noGrp="1"/>
          </p:cNvSpPr>
          <p:nvPr>
            <p:ph type="dt" sz="half" idx="10"/>
          </p:nvPr>
        </p:nvSpPr>
        <p:spPr/>
        <p:txBody>
          <a:bodyPr/>
          <a:lstStyle/>
          <a:p>
            <a:pPr>
              <a:defRPr/>
            </a:pPr>
            <a:r>
              <a:rPr lang="en-US" dirty="0">
                <a:solidFill>
                  <a:prstClr val="black"/>
                </a:solidFill>
              </a:rPr>
              <a:t>2022</a:t>
            </a: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8" name="Grafik 7"/>
          <p:cNvPicPr>
            <a:picLocks noChangeAspect="1"/>
          </p:cNvPicPr>
          <p:nvPr/>
        </p:nvPicPr>
        <p:blipFill>
          <a:blip r:embed="rId2"/>
          <a:stretch>
            <a:fillRect/>
          </a:stretch>
        </p:blipFill>
        <p:spPr>
          <a:xfrm>
            <a:off x="5573713" y="1694180"/>
            <a:ext cx="5686425" cy="2886075"/>
          </a:xfrm>
          <a:prstGeom prst="rect">
            <a:avLst/>
          </a:prstGeom>
        </p:spPr>
      </p:pic>
    </p:spTree>
    <p:extLst>
      <p:ext uri="{BB962C8B-B14F-4D97-AF65-F5344CB8AC3E}">
        <p14:creationId xmlns:p14="http://schemas.microsoft.com/office/powerpoint/2010/main" val="29324009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D8370FC6-BFF8-1A37-559E-28732D9B8FFD}"/>
              </a:ext>
            </a:extLst>
          </p:cNvPr>
          <p:cNvSpPr>
            <a:spLocks noGrp="1"/>
          </p:cNvSpPr>
          <p:nvPr>
            <p:ph type="subTitle" idx="1"/>
          </p:nvPr>
        </p:nvSpPr>
        <p:spPr>
          <a:xfrm>
            <a:off x="649045" y="4640424"/>
            <a:ext cx="5446955" cy="1303176"/>
          </a:xfrm>
        </p:spPr>
        <p:txBody>
          <a:bodyPr>
            <a:normAutofit fontScale="92500"/>
          </a:bodyPr>
          <a:lstStyle/>
          <a:p>
            <a:r>
              <a:rPr lang="de-AT" dirty="0"/>
              <a:t>Feedback &amp; Questions:</a:t>
            </a:r>
          </a:p>
          <a:p>
            <a:r>
              <a:rPr lang="de-AT" sz="2600" dirty="0"/>
              <a:t>micha.birklbauer@fh-hagenberg.at</a:t>
            </a:r>
            <a:endParaRPr lang="en-US" sz="2600" dirty="0"/>
          </a:p>
        </p:txBody>
      </p:sp>
      <p:sp>
        <p:nvSpPr>
          <p:cNvPr id="16" name="TextBox 15">
            <a:extLst>
              <a:ext uri="{FF2B5EF4-FFF2-40B4-BE49-F238E27FC236}">
                <a16:creationId xmlns:a16="http://schemas.microsoft.com/office/drawing/2014/main" id="{532C87E0-5000-ED7D-8D9D-EAE4C59A2BD0}"/>
              </a:ext>
            </a:extLst>
          </p:cNvPr>
          <p:cNvSpPr txBox="1"/>
          <p:nvPr/>
        </p:nvSpPr>
        <p:spPr>
          <a:xfrm>
            <a:off x="649044" y="1577130"/>
            <a:ext cx="5446956" cy="1569660"/>
          </a:xfrm>
          <a:prstGeom prst="rect">
            <a:avLst/>
          </a:prstGeom>
          <a:noFill/>
        </p:spPr>
        <p:txBody>
          <a:bodyPr wrap="square" rtlCol="0">
            <a:spAutoFit/>
          </a:bodyPr>
          <a:lstStyle/>
          <a:p>
            <a:r>
              <a:rPr lang="de-AT" sz="2400" b="1" dirty="0" err="1">
                <a:solidFill>
                  <a:schemeClr val="bg1"/>
                </a:solidFill>
                <a:latin typeface="+mj-lt"/>
              </a:rPr>
              <a:t>Thanks</a:t>
            </a:r>
            <a:r>
              <a:rPr lang="de-AT" sz="2400" b="1" dirty="0">
                <a:solidFill>
                  <a:schemeClr val="bg1"/>
                </a:solidFill>
                <a:latin typeface="+mj-lt"/>
              </a:rPr>
              <a:t> </a:t>
            </a:r>
            <a:r>
              <a:rPr lang="de-AT" sz="2400" b="1" dirty="0" err="1">
                <a:solidFill>
                  <a:schemeClr val="bg1"/>
                </a:solidFill>
                <a:latin typeface="+mj-lt"/>
              </a:rPr>
              <a:t>for</a:t>
            </a:r>
            <a:r>
              <a:rPr lang="de-AT" sz="2400" b="1" dirty="0">
                <a:solidFill>
                  <a:schemeClr val="bg1"/>
                </a:solidFill>
                <a:latin typeface="+mj-lt"/>
              </a:rPr>
              <a:t> </a:t>
            </a:r>
            <a:r>
              <a:rPr lang="de-AT" sz="2400" b="1" dirty="0" err="1">
                <a:solidFill>
                  <a:schemeClr val="bg1"/>
                </a:solidFill>
                <a:latin typeface="+mj-lt"/>
              </a:rPr>
              <a:t>your</a:t>
            </a:r>
            <a:r>
              <a:rPr lang="de-AT" sz="2400" b="1" dirty="0">
                <a:solidFill>
                  <a:schemeClr val="bg1"/>
                </a:solidFill>
                <a:latin typeface="+mj-lt"/>
              </a:rPr>
              <a:t> </a:t>
            </a:r>
            <a:r>
              <a:rPr lang="de-AT" sz="2400" b="1" dirty="0" err="1">
                <a:solidFill>
                  <a:schemeClr val="bg1"/>
                </a:solidFill>
                <a:latin typeface="+mj-lt"/>
              </a:rPr>
              <a:t>participation</a:t>
            </a:r>
            <a:r>
              <a:rPr lang="de-AT" sz="2400" b="1" dirty="0">
                <a:solidFill>
                  <a:schemeClr val="bg1"/>
                </a:solidFill>
                <a:latin typeface="+mj-lt"/>
              </a:rPr>
              <a:t> </a:t>
            </a:r>
            <a:r>
              <a:rPr lang="de-AT" sz="2400" b="1" dirty="0" err="1">
                <a:solidFill>
                  <a:schemeClr val="bg1"/>
                </a:solidFill>
                <a:latin typeface="+mj-lt"/>
              </a:rPr>
              <a:t>and</a:t>
            </a:r>
            <a:r>
              <a:rPr lang="de-AT" sz="2400" b="1" dirty="0">
                <a:solidFill>
                  <a:schemeClr val="bg1"/>
                </a:solidFill>
                <a:latin typeface="+mj-lt"/>
              </a:rPr>
              <a:t> </a:t>
            </a:r>
            <a:r>
              <a:rPr lang="de-AT" sz="2400" b="1" dirty="0" err="1">
                <a:solidFill>
                  <a:schemeClr val="bg1"/>
                </a:solidFill>
                <a:latin typeface="+mj-lt"/>
              </a:rPr>
              <a:t>attention</a:t>
            </a:r>
            <a:r>
              <a:rPr lang="de-AT" sz="2400" b="1" dirty="0">
                <a:solidFill>
                  <a:schemeClr val="bg1"/>
                </a:solidFill>
                <a:latin typeface="+mj-lt"/>
              </a:rPr>
              <a:t>!</a:t>
            </a:r>
          </a:p>
          <a:p>
            <a:endParaRPr lang="de-DE" sz="2400" b="1" dirty="0">
              <a:solidFill>
                <a:schemeClr val="bg1"/>
              </a:solidFill>
              <a:latin typeface="+mj-lt"/>
            </a:endParaRPr>
          </a:p>
          <a:p>
            <a:r>
              <a:rPr lang="de-DE" sz="2400" b="1" dirty="0" err="1">
                <a:solidFill>
                  <a:schemeClr val="bg1"/>
                </a:solidFill>
                <a:latin typeface="+mj-lt"/>
              </a:rPr>
              <a:t>Merry</a:t>
            </a:r>
            <a:r>
              <a:rPr lang="de-DE" sz="2400" b="1" dirty="0">
                <a:solidFill>
                  <a:schemeClr val="bg1"/>
                </a:solidFill>
                <a:latin typeface="+mj-lt"/>
              </a:rPr>
              <a:t> Christmas/Happy Holidays!</a:t>
            </a:r>
            <a:endParaRPr lang="en-US" sz="2400" b="1" dirty="0">
              <a:solidFill>
                <a:schemeClr val="bg1"/>
              </a:solidFill>
              <a:latin typeface="+mj-lt"/>
            </a:endParaRPr>
          </a:p>
        </p:txBody>
      </p:sp>
      <p:pic>
        <p:nvPicPr>
          <p:cNvPr id="6" name="Picture Placeholder 5" descr="Illuminated technology network on a dark background">
            <a:extLst>
              <a:ext uri="{FF2B5EF4-FFF2-40B4-BE49-F238E27FC236}">
                <a16:creationId xmlns:a16="http://schemas.microsoft.com/office/drawing/2014/main" id="{5EAE7D12-287F-8457-D643-5003972FDC48}"/>
              </a:ext>
            </a:extLst>
          </p:cNvPr>
          <p:cNvPicPr>
            <a:picLocks noGrp="1" noChangeAspect="1"/>
          </p:cNvPicPr>
          <p:nvPr>
            <p:ph type="pic" sz="quarter" idx="13"/>
          </p:nvPr>
        </p:nvPicPr>
        <p:blipFill>
          <a:blip r:embed="rId2"/>
          <a:srcRect l="33255" r="33255"/>
          <a:stretch/>
        </p:blipFill>
        <p:spPr>
          <a:xfrm>
            <a:off x="8113533" y="0"/>
            <a:ext cx="4082983" cy="6858000"/>
          </a:xfrm>
        </p:spPr>
      </p:pic>
    </p:spTree>
    <p:extLst>
      <p:ext uri="{BB962C8B-B14F-4D97-AF65-F5344CB8AC3E}">
        <p14:creationId xmlns:p14="http://schemas.microsoft.com/office/powerpoint/2010/main" val="607783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Linear Layer</a:t>
            </a:r>
            <a:endParaRPr lang="de-AT" dirty="0"/>
          </a:p>
        </p:txBody>
      </p:sp>
      <p:sp>
        <p:nvSpPr>
          <p:cNvPr id="3" name="Inhaltsplatzhalter 2"/>
          <p:cNvSpPr>
            <a:spLocks noGrp="1"/>
          </p:cNvSpPr>
          <p:nvPr>
            <p:ph sz="quarter" idx="14"/>
          </p:nvPr>
        </p:nvSpPr>
        <p:spPr>
          <a:xfrm>
            <a:off x="931864" y="1695450"/>
            <a:ext cx="4337050" cy="4314825"/>
          </a:xfrm>
        </p:spPr>
        <p:txBody>
          <a:bodyPr/>
          <a:lstStyle/>
          <a:p>
            <a:r>
              <a:rPr lang="de-DE" dirty="0"/>
              <a:t>Every </a:t>
            </a:r>
            <a:r>
              <a:rPr lang="de-DE" dirty="0" err="1"/>
              <a:t>input</a:t>
            </a:r>
            <a:r>
              <a:rPr lang="de-DE" dirty="0"/>
              <a:t> </a:t>
            </a:r>
            <a:r>
              <a:rPr lang="de-DE" dirty="0" err="1"/>
              <a:t>unit</a:t>
            </a:r>
            <a:r>
              <a:rPr lang="de-DE" dirty="0"/>
              <a:t> (</a:t>
            </a:r>
            <a:r>
              <a:rPr lang="de-DE" dirty="0" err="1"/>
              <a:t>neuron</a:t>
            </a:r>
            <a:r>
              <a:rPr lang="de-DE" dirty="0"/>
              <a:t>) </a:t>
            </a:r>
            <a:r>
              <a:rPr lang="de-DE" dirty="0" err="1"/>
              <a:t>is</a:t>
            </a:r>
            <a:r>
              <a:rPr lang="de-DE" dirty="0"/>
              <a:t> </a:t>
            </a:r>
            <a:r>
              <a:rPr lang="de-DE" dirty="0" err="1"/>
              <a:t>connected</a:t>
            </a:r>
            <a:r>
              <a:rPr lang="de-DE" dirty="0"/>
              <a:t> </a:t>
            </a:r>
            <a:r>
              <a:rPr lang="de-DE" dirty="0" err="1"/>
              <a:t>to</a:t>
            </a:r>
            <a:r>
              <a:rPr lang="de-DE" dirty="0"/>
              <a:t> </a:t>
            </a:r>
            <a:r>
              <a:rPr lang="de-DE" dirty="0" err="1"/>
              <a:t>every</a:t>
            </a:r>
            <a:r>
              <a:rPr lang="de-DE" dirty="0"/>
              <a:t> </a:t>
            </a:r>
            <a:r>
              <a:rPr lang="de-DE" dirty="0" err="1"/>
              <a:t>output</a:t>
            </a:r>
            <a:r>
              <a:rPr lang="de-DE" dirty="0"/>
              <a:t> </a:t>
            </a:r>
            <a:r>
              <a:rPr lang="de-DE" dirty="0" err="1"/>
              <a:t>unit</a:t>
            </a:r>
            <a:endParaRPr lang="de-DE" dirty="0"/>
          </a:p>
          <a:p>
            <a:r>
              <a:rPr lang="de-DE" dirty="0" err="1"/>
              <a:t>For</a:t>
            </a:r>
            <a:r>
              <a:rPr lang="de-DE" dirty="0"/>
              <a:t> linear (</a:t>
            </a:r>
            <a:r>
              <a:rPr lang="de-DE" dirty="0" err="1"/>
              <a:t>identity</a:t>
            </a:r>
            <a:r>
              <a:rPr lang="de-DE" dirty="0"/>
              <a:t>) </a:t>
            </a:r>
            <a:r>
              <a:rPr lang="de-DE" dirty="0" err="1"/>
              <a:t>activation</a:t>
            </a:r>
            <a:r>
              <a:rPr lang="de-DE" dirty="0"/>
              <a:t> </a:t>
            </a:r>
            <a:r>
              <a:rPr lang="de-DE" dirty="0" err="1"/>
              <a:t>function</a:t>
            </a:r>
            <a:r>
              <a:rPr lang="de-DE" dirty="0"/>
              <a:t> (</a:t>
            </a:r>
            <a:r>
              <a:rPr lang="de-DE" i="1" dirty="0"/>
              <a:t>f(x) = x</a:t>
            </a:r>
            <a:r>
              <a:rPr lang="de-DE" dirty="0"/>
              <a:t>) </a:t>
            </a:r>
            <a:r>
              <a:rPr lang="de-DE" dirty="0" err="1"/>
              <a:t>our</a:t>
            </a:r>
            <a:r>
              <a:rPr lang="de-DE" dirty="0"/>
              <a:t> </a:t>
            </a:r>
            <a:r>
              <a:rPr lang="de-DE" dirty="0" err="1"/>
              <a:t>model</a:t>
            </a:r>
            <a:r>
              <a:rPr lang="de-DE" dirty="0"/>
              <a:t> </a:t>
            </a:r>
            <a:r>
              <a:rPr lang="de-DE" dirty="0" err="1"/>
              <a:t>simplifies</a:t>
            </a:r>
            <a:r>
              <a:rPr lang="de-DE" dirty="0"/>
              <a:t> </a:t>
            </a:r>
            <a:r>
              <a:rPr lang="de-DE" dirty="0" err="1"/>
              <a:t>to</a:t>
            </a:r>
            <a:r>
              <a:rPr lang="de-DE" dirty="0"/>
              <a:t> </a:t>
            </a:r>
            <a:r>
              <a:rPr lang="de-DE" dirty="0" err="1">
                <a:solidFill>
                  <a:srgbClr val="F61F1F"/>
                </a:solidFill>
              </a:rPr>
              <a:t>W</a:t>
            </a:r>
            <a:r>
              <a:rPr lang="de-DE" dirty="0" err="1">
                <a:solidFill>
                  <a:srgbClr val="0000F9"/>
                </a:solidFill>
              </a:rPr>
              <a:t>x</a:t>
            </a:r>
            <a:r>
              <a:rPr lang="de-DE" dirty="0"/>
              <a:t> + </a:t>
            </a:r>
            <a:r>
              <a:rPr lang="de-DE" dirty="0">
                <a:solidFill>
                  <a:srgbClr val="F50B0E"/>
                </a:solidFill>
              </a:rPr>
              <a:t>b</a:t>
            </a:r>
          </a:p>
          <a:p>
            <a:r>
              <a:rPr lang="de-DE" dirty="0">
                <a:solidFill>
                  <a:srgbClr val="F61F1F"/>
                </a:solidFill>
              </a:rPr>
              <a:t>W</a:t>
            </a:r>
            <a:r>
              <a:rPr lang="de-DE" dirty="0"/>
              <a:t>: Matrix </a:t>
            </a:r>
            <a:r>
              <a:rPr lang="de-DE" dirty="0" err="1"/>
              <a:t>of</a:t>
            </a:r>
            <a:r>
              <a:rPr lang="de-DE" dirty="0"/>
              <a:t> </a:t>
            </a:r>
            <a:r>
              <a:rPr lang="de-DE" dirty="0" err="1"/>
              <a:t>weights</a:t>
            </a:r>
            <a:endParaRPr lang="de-DE" dirty="0"/>
          </a:p>
          <a:p>
            <a:r>
              <a:rPr lang="de-DE" dirty="0">
                <a:solidFill>
                  <a:srgbClr val="0000F9"/>
                </a:solidFill>
              </a:rPr>
              <a:t>x</a:t>
            </a:r>
            <a:r>
              <a:rPr lang="de-DE" dirty="0"/>
              <a:t>: </a:t>
            </a:r>
            <a:r>
              <a:rPr lang="de-DE" dirty="0" err="1"/>
              <a:t>input</a:t>
            </a:r>
            <a:r>
              <a:rPr lang="de-DE" dirty="0"/>
              <a:t> </a:t>
            </a:r>
            <a:r>
              <a:rPr lang="de-DE" dirty="0" err="1"/>
              <a:t>vector</a:t>
            </a:r>
            <a:endParaRPr lang="de-AT" dirty="0"/>
          </a:p>
        </p:txBody>
      </p:sp>
      <p:sp>
        <p:nvSpPr>
          <p:cNvPr id="4" name="Fußzeilenplatzhalter 3"/>
          <p:cNvSpPr>
            <a:spLocks noGrp="1"/>
          </p:cNvSpPr>
          <p:nvPr>
            <p:ph type="ftr" sz="quarter" idx="11"/>
          </p:nvPr>
        </p:nvSpPr>
        <p:spPr/>
        <p:txBody>
          <a:bodyPr/>
          <a:lstStyle/>
          <a:p>
            <a:r>
              <a:rPr lang="en-US" dirty="0">
                <a:solidFill>
                  <a:prstClr val="black"/>
                </a:solidFill>
              </a:rPr>
              <a:t>Natural Language Processing</a:t>
            </a:r>
          </a:p>
        </p:txBody>
      </p:sp>
      <p:sp>
        <p:nvSpPr>
          <p:cNvPr id="5" name="Datumsplatzhalter 4"/>
          <p:cNvSpPr>
            <a:spLocks noGrp="1"/>
          </p:cNvSpPr>
          <p:nvPr>
            <p:ph type="dt" sz="half" idx="10"/>
          </p:nvPr>
        </p:nvSpPr>
        <p:spPr/>
        <p:txBody>
          <a:bodyPr/>
          <a:lstStyle/>
          <a:p>
            <a:pPr>
              <a:defRPr/>
            </a:pPr>
            <a:r>
              <a:rPr lang="en-US" dirty="0">
                <a:solidFill>
                  <a:prstClr val="black"/>
                </a:solidFill>
              </a:rPr>
              <a:t>2022</a:t>
            </a: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9" name="Grafik 8"/>
          <p:cNvPicPr>
            <a:picLocks noChangeAspect="1"/>
          </p:cNvPicPr>
          <p:nvPr/>
        </p:nvPicPr>
        <p:blipFill>
          <a:blip r:embed="rId2"/>
          <a:stretch>
            <a:fillRect/>
          </a:stretch>
        </p:blipFill>
        <p:spPr>
          <a:xfrm>
            <a:off x="5268913" y="1694180"/>
            <a:ext cx="5991225" cy="2505075"/>
          </a:xfrm>
          <a:prstGeom prst="rect">
            <a:avLst/>
          </a:prstGeom>
        </p:spPr>
      </p:pic>
    </p:spTree>
    <p:extLst>
      <p:ext uri="{BB962C8B-B14F-4D97-AF65-F5344CB8AC3E}">
        <p14:creationId xmlns:p14="http://schemas.microsoft.com/office/powerpoint/2010/main" val="613370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Linear Layer</a:t>
            </a:r>
            <a:endParaRPr lang="de-AT" dirty="0"/>
          </a:p>
        </p:txBody>
      </p:sp>
      <p:sp>
        <p:nvSpPr>
          <p:cNvPr id="3" name="Inhaltsplatzhalter 2"/>
          <p:cNvSpPr>
            <a:spLocks noGrp="1"/>
          </p:cNvSpPr>
          <p:nvPr>
            <p:ph sz="quarter" idx="14"/>
          </p:nvPr>
        </p:nvSpPr>
        <p:spPr/>
        <p:txBody>
          <a:bodyPr/>
          <a:lstStyle/>
          <a:p>
            <a:r>
              <a:rPr lang="de-DE" dirty="0" err="1"/>
              <a:t>For</a:t>
            </a:r>
            <a:r>
              <a:rPr lang="de-DE" dirty="0"/>
              <a:t> </a:t>
            </a:r>
            <a:r>
              <a:rPr lang="de-DE" dirty="0" err="1"/>
              <a:t>any</a:t>
            </a:r>
            <a:r>
              <a:rPr lang="de-DE" dirty="0"/>
              <a:t> </a:t>
            </a:r>
            <a:r>
              <a:rPr lang="de-DE" dirty="0" err="1"/>
              <a:t>other</a:t>
            </a:r>
            <a:r>
              <a:rPr lang="de-DE" dirty="0"/>
              <a:t> (non-linear) </a:t>
            </a:r>
            <a:r>
              <a:rPr lang="de-DE" dirty="0" err="1"/>
              <a:t>activation</a:t>
            </a:r>
            <a:r>
              <a:rPr lang="de-DE" dirty="0"/>
              <a:t> </a:t>
            </a:r>
            <a:r>
              <a:rPr lang="de-DE" dirty="0" err="1"/>
              <a:t>function</a:t>
            </a:r>
            <a:r>
              <a:rPr lang="de-DE" dirty="0"/>
              <a:t> </a:t>
            </a:r>
            <a:r>
              <a:rPr lang="de-DE" dirty="0" err="1"/>
              <a:t>the</a:t>
            </a:r>
            <a:r>
              <a:rPr lang="de-DE" dirty="0"/>
              <a:t> </a:t>
            </a:r>
            <a:r>
              <a:rPr lang="de-DE" dirty="0" err="1"/>
              <a:t>activation</a:t>
            </a:r>
            <a:r>
              <a:rPr lang="de-DE" dirty="0"/>
              <a:t> </a:t>
            </a:r>
            <a:r>
              <a:rPr lang="de-DE" dirty="0" err="1"/>
              <a:t>function</a:t>
            </a:r>
            <a:r>
              <a:rPr lang="de-DE" dirty="0"/>
              <a:t> </a:t>
            </a:r>
            <a:r>
              <a:rPr lang="de-DE" dirty="0" err="1"/>
              <a:t>is</a:t>
            </a:r>
            <a:r>
              <a:rPr lang="de-DE" dirty="0"/>
              <a:t> </a:t>
            </a:r>
            <a:r>
              <a:rPr lang="de-DE" dirty="0" err="1"/>
              <a:t>applied</a:t>
            </a:r>
            <a:r>
              <a:rPr lang="de-DE" dirty="0"/>
              <a:t> </a:t>
            </a:r>
            <a:r>
              <a:rPr lang="de-DE" dirty="0" err="1"/>
              <a:t>point-wise</a:t>
            </a:r>
            <a:r>
              <a:rPr lang="de-DE" dirty="0"/>
              <a:t> </a:t>
            </a:r>
            <a:r>
              <a:rPr lang="de-DE" dirty="0" err="1"/>
              <a:t>to</a:t>
            </a:r>
            <a:r>
              <a:rPr lang="de-DE" dirty="0"/>
              <a:t> </a:t>
            </a:r>
            <a:r>
              <a:rPr lang="de-DE" dirty="0" err="1">
                <a:solidFill>
                  <a:srgbClr val="F61F1F"/>
                </a:solidFill>
              </a:rPr>
              <a:t>W</a:t>
            </a:r>
            <a:r>
              <a:rPr lang="de-DE" dirty="0" err="1">
                <a:solidFill>
                  <a:srgbClr val="0000F9"/>
                </a:solidFill>
              </a:rPr>
              <a:t>x</a:t>
            </a:r>
            <a:r>
              <a:rPr lang="de-DE" dirty="0"/>
              <a:t> + </a:t>
            </a:r>
            <a:r>
              <a:rPr lang="de-DE" dirty="0">
                <a:solidFill>
                  <a:srgbClr val="F50B0E"/>
                </a:solidFill>
              </a:rPr>
              <a:t>b</a:t>
            </a:r>
          </a:p>
          <a:p>
            <a:r>
              <a:rPr lang="de-DE" dirty="0"/>
              <a:t>Matrix </a:t>
            </a:r>
            <a:r>
              <a:rPr lang="de-DE" dirty="0" err="1"/>
              <a:t>multiplications</a:t>
            </a:r>
            <a:r>
              <a:rPr lang="de-DE" dirty="0"/>
              <a:t> </a:t>
            </a:r>
            <a:r>
              <a:rPr lang="de-DE" dirty="0" err="1"/>
              <a:t>can</a:t>
            </a:r>
            <a:r>
              <a:rPr lang="de-DE" dirty="0"/>
              <a:t> </a:t>
            </a:r>
            <a:r>
              <a:rPr lang="de-DE" dirty="0" err="1"/>
              <a:t>be</a:t>
            </a:r>
            <a:r>
              <a:rPr lang="de-DE" dirty="0"/>
              <a:t> </a:t>
            </a:r>
            <a:r>
              <a:rPr lang="de-DE" dirty="0" err="1"/>
              <a:t>done</a:t>
            </a:r>
            <a:r>
              <a:rPr lang="de-DE" dirty="0"/>
              <a:t> </a:t>
            </a:r>
            <a:r>
              <a:rPr lang="de-DE" dirty="0" err="1"/>
              <a:t>very</a:t>
            </a:r>
            <a:r>
              <a:rPr lang="de-DE" dirty="0"/>
              <a:t> </a:t>
            </a:r>
            <a:r>
              <a:rPr lang="de-DE" dirty="0" err="1"/>
              <a:t>efficient</a:t>
            </a:r>
            <a:endParaRPr lang="de-DE" dirty="0"/>
          </a:p>
          <a:p>
            <a:r>
              <a:rPr lang="de-DE" dirty="0" err="1"/>
              <a:t>Highly</a:t>
            </a:r>
            <a:r>
              <a:rPr lang="de-DE" dirty="0"/>
              <a:t> </a:t>
            </a:r>
            <a:r>
              <a:rPr lang="de-DE" dirty="0" err="1"/>
              <a:t>optimized</a:t>
            </a:r>
            <a:r>
              <a:rPr lang="de-DE" dirty="0"/>
              <a:t> </a:t>
            </a:r>
            <a:r>
              <a:rPr lang="de-DE" dirty="0" err="1"/>
              <a:t>hardware</a:t>
            </a:r>
            <a:r>
              <a:rPr lang="de-DE" dirty="0"/>
              <a:t> (GPU/TPU)</a:t>
            </a:r>
            <a:endParaRPr lang="de-AT" dirty="0"/>
          </a:p>
        </p:txBody>
      </p:sp>
      <p:sp>
        <p:nvSpPr>
          <p:cNvPr id="4" name="Fußzeilenplatzhalter 3"/>
          <p:cNvSpPr>
            <a:spLocks noGrp="1"/>
          </p:cNvSpPr>
          <p:nvPr>
            <p:ph type="ftr" sz="quarter" idx="11"/>
          </p:nvPr>
        </p:nvSpPr>
        <p:spPr/>
        <p:txBody>
          <a:bodyPr/>
          <a:lstStyle/>
          <a:p>
            <a:r>
              <a:rPr lang="en-US" dirty="0">
                <a:solidFill>
                  <a:prstClr val="black"/>
                </a:solidFill>
              </a:rPr>
              <a:t>Natural Language Processing</a:t>
            </a:r>
          </a:p>
        </p:txBody>
      </p:sp>
      <p:sp>
        <p:nvSpPr>
          <p:cNvPr id="5" name="Datumsplatzhalter 4"/>
          <p:cNvSpPr>
            <a:spLocks noGrp="1"/>
          </p:cNvSpPr>
          <p:nvPr>
            <p:ph type="dt" sz="half" idx="10"/>
          </p:nvPr>
        </p:nvSpPr>
        <p:spPr/>
        <p:txBody>
          <a:bodyPr/>
          <a:lstStyle/>
          <a:p>
            <a:pPr>
              <a:defRPr/>
            </a:pPr>
            <a:r>
              <a:rPr lang="en-US" dirty="0">
                <a:solidFill>
                  <a:prstClr val="black"/>
                </a:solidFill>
              </a:rPr>
              <a:t>2022</a:t>
            </a: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261349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err="1"/>
              <a:t>Activiation</a:t>
            </a:r>
            <a:r>
              <a:rPr lang="de-DE" dirty="0"/>
              <a:t> </a:t>
            </a:r>
            <a:r>
              <a:rPr lang="de-DE" dirty="0" err="1"/>
              <a:t>Functions</a:t>
            </a:r>
            <a:endParaRPr lang="de-AT" dirty="0"/>
          </a:p>
        </p:txBody>
      </p:sp>
      <p:sp>
        <p:nvSpPr>
          <p:cNvPr id="3" name="Inhaltsplatzhalter 2"/>
          <p:cNvSpPr>
            <a:spLocks noGrp="1"/>
          </p:cNvSpPr>
          <p:nvPr>
            <p:ph sz="quarter" idx="14"/>
          </p:nvPr>
        </p:nvSpPr>
        <p:spPr/>
        <p:txBody>
          <a:bodyPr>
            <a:normAutofit/>
          </a:bodyPr>
          <a:lstStyle/>
          <a:p>
            <a:endParaRPr lang="de-DE" dirty="0"/>
          </a:p>
          <a:p>
            <a:endParaRPr lang="de-DE" dirty="0"/>
          </a:p>
          <a:p>
            <a:endParaRPr lang="de-DE" dirty="0"/>
          </a:p>
          <a:p>
            <a:endParaRPr lang="de-DE" dirty="0"/>
          </a:p>
          <a:p>
            <a:endParaRPr lang="de-DE" dirty="0"/>
          </a:p>
          <a:p>
            <a:endParaRPr lang="de-DE" dirty="0"/>
          </a:p>
          <a:p>
            <a:endParaRPr lang="de-DE" dirty="0"/>
          </a:p>
          <a:p>
            <a:pPr marL="0" indent="0">
              <a:buNone/>
            </a:pPr>
            <a:r>
              <a:rPr lang="de-DE" dirty="0" err="1"/>
              <a:t>ect</a:t>
            </a:r>
            <a:r>
              <a:rPr lang="de-DE" dirty="0"/>
              <a:t>…</a:t>
            </a:r>
          </a:p>
        </p:txBody>
      </p:sp>
      <p:sp>
        <p:nvSpPr>
          <p:cNvPr id="4" name="Fußzeilenplatzhalter 3"/>
          <p:cNvSpPr>
            <a:spLocks noGrp="1"/>
          </p:cNvSpPr>
          <p:nvPr>
            <p:ph type="ftr" sz="quarter" idx="11"/>
          </p:nvPr>
        </p:nvSpPr>
        <p:spPr/>
        <p:txBody>
          <a:bodyPr/>
          <a:lstStyle/>
          <a:p>
            <a:r>
              <a:rPr lang="en-US" dirty="0">
                <a:solidFill>
                  <a:prstClr val="black"/>
                </a:solidFill>
              </a:rPr>
              <a:t>Natural Language Processing</a:t>
            </a:r>
          </a:p>
        </p:txBody>
      </p:sp>
      <p:sp>
        <p:nvSpPr>
          <p:cNvPr id="5" name="Datumsplatzhalter 4"/>
          <p:cNvSpPr>
            <a:spLocks noGrp="1"/>
          </p:cNvSpPr>
          <p:nvPr>
            <p:ph type="dt" sz="half" idx="10"/>
          </p:nvPr>
        </p:nvSpPr>
        <p:spPr/>
        <p:txBody>
          <a:bodyPr/>
          <a:lstStyle/>
          <a:p>
            <a:pPr>
              <a:defRPr/>
            </a:pPr>
            <a:r>
              <a:rPr lang="en-US" dirty="0">
                <a:solidFill>
                  <a:prstClr val="black"/>
                </a:solidFill>
              </a:rPr>
              <a:t>2022</a:t>
            </a: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8" name="Grafik 7">
            <a:hlinkClick r:id="rId2"/>
          </p:cNvPr>
          <p:cNvPicPr>
            <a:picLocks noChangeAspect="1"/>
          </p:cNvPicPr>
          <p:nvPr/>
        </p:nvPicPr>
        <p:blipFill>
          <a:blip r:embed="rId3"/>
          <a:stretch>
            <a:fillRect/>
          </a:stretch>
        </p:blipFill>
        <p:spPr>
          <a:xfrm>
            <a:off x="1002983" y="1694180"/>
            <a:ext cx="7949513" cy="3734448"/>
          </a:xfrm>
          <a:prstGeom prst="rect">
            <a:avLst/>
          </a:prstGeom>
        </p:spPr>
      </p:pic>
    </p:spTree>
    <p:extLst>
      <p:ext uri="{BB962C8B-B14F-4D97-AF65-F5344CB8AC3E}">
        <p14:creationId xmlns:p14="http://schemas.microsoft.com/office/powerpoint/2010/main" val="410182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Learning</a:t>
            </a:r>
            <a:endParaRPr lang="de-AT" dirty="0"/>
          </a:p>
        </p:txBody>
      </p:sp>
      <p:sp>
        <p:nvSpPr>
          <p:cNvPr id="3" name="Inhaltsplatzhalter 2"/>
          <p:cNvSpPr>
            <a:spLocks noGrp="1"/>
          </p:cNvSpPr>
          <p:nvPr>
            <p:ph sz="quarter" idx="14"/>
          </p:nvPr>
        </p:nvSpPr>
        <p:spPr/>
        <p:txBody>
          <a:bodyPr/>
          <a:lstStyle/>
          <a:p>
            <a:r>
              <a:rPr lang="de-DE" dirty="0">
                <a:solidFill>
                  <a:srgbClr val="F61F1F"/>
                </a:solidFill>
              </a:rPr>
              <a:t>W</a:t>
            </a:r>
            <a:r>
              <a:rPr lang="de-DE" dirty="0"/>
              <a:t> (</a:t>
            </a:r>
            <a:r>
              <a:rPr lang="de-DE" dirty="0" err="1"/>
              <a:t>and</a:t>
            </a:r>
            <a:r>
              <a:rPr lang="de-DE" dirty="0"/>
              <a:t> </a:t>
            </a:r>
            <a:r>
              <a:rPr lang="de-DE" dirty="0">
                <a:solidFill>
                  <a:srgbClr val="F50B0E"/>
                </a:solidFill>
              </a:rPr>
              <a:t>b</a:t>
            </a:r>
            <a:r>
              <a:rPr lang="de-DE" dirty="0"/>
              <a:t>) </a:t>
            </a:r>
            <a:r>
              <a:rPr lang="de-DE" dirty="0" err="1"/>
              <a:t>are</a:t>
            </a:r>
            <a:r>
              <a:rPr lang="de-DE" dirty="0"/>
              <a:t> </a:t>
            </a:r>
            <a:r>
              <a:rPr lang="de-DE" dirty="0" err="1"/>
              <a:t>adjusted</a:t>
            </a:r>
            <a:r>
              <a:rPr lang="de-DE" dirty="0"/>
              <a:t> </a:t>
            </a:r>
            <a:r>
              <a:rPr lang="de-DE" dirty="0" err="1"/>
              <a:t>using</a:t>
            </a:r>
            <a:r>
              <a:rPr lang="de-DE" dirty="0"/>
              <a:t> </a:t>
            </a:r>
            <a:r>
              <a:rPr lang="de-DE" dirty="0" err="1"/>
              <a:t>gradient</a:t>
            </a:r>
            <a:r>
              <a:rPr lang="de-DE" dirty="0"/>
              <a:t> </a:t>
            </a:r>
            <a:r>
              <a:rPr lang="de-DE" dirty="0" err="1"/>
              <a:t>descent</a:t>
            </a:r>
            <a:r>
              <a:rPr lang="de-DE" dirty="0"/>
              <a:t> (</a:t>
            </a:r>
            <a:r>
              <a:rPr lang="de-DE" dirty="0" err="1"/>
              <a:t>Jacobian</a:t>
            </a:r>
            <a:r>
              <a:rPr lang="de-DE" dirty="0"/>
              <a:t>)</a:t>
            </a:r>
          </a:p>
          <a:p>
            <a:r>
              <a:rPr lang="de-DE" dirty="0" err="1"/>
              <a:t>Converges</a:t>
            </a:r>
            <a:r>
              <a:rPr lang="de-DE" dirty="0"/>
              <a:t> </a:t>
            </a:r>
            <a:r>
              <a:rPr lang="de-DE" dirty="0" err="1"/>
              <a:t>to</a:t>
            </a:r>
            <a:r>
              <a:rPr lang="de-DE" dirty="0"/>
              <a:t> </a:t>
            </a:r>
            <a:r>
              <a:rPr lang="de-DE" dirty="0" err="1"/>
              <a:t>local</a:t>
            </a:r>
            <a:r>
              <a:rPr lang="de-DE" dirty="0"/>
              <a:t> </a:t>
            </a:r>
            <a:r>
              <a:rPr lang="de-DE" dirty="0" err="1"/>
              <a:t>minimum</a:t>
            </a:r>
            <a:endParaRPr lang="de-DE" dirty="0"/>
          </a:p>
          <a:p>
            <a:r>
              <a:rPr lang="de-DE" dirty="0"/>
              <a:t>Works </a:t>
            </a:r>
            <a:r>
              <a:rPr lang="de-DE" dirty="0" err="1"/>
              <a:t>for</a:t>
            </a:r>
            <a:r>
              <a:rPr lang="de-DE" dirty="0"/>
              <a:t> </a:t>
            </a:r>
            <a:r>
              <a:rPr lang="de-DE" dirty="0" err="1"/>
              <a:t>any</a:t>
            </a:r>
            <a:r>
              <a:rPr lang="de-DE" dirty="0"/>
              <a:t> „smooth </a:t>
            </a:r>
            <a:r>
              <a:rPr lang="de-DE" dirty="0" err="1"/>
              <a:t>enough</a:t>
            </a:r>
            <a:r>
              <a:rPr lang="de-DE" dirty="0"/>
              <a:t>“ </a:t>
            </a:r>
            <a:r>
              <a:rPr lang="de-DE" dirty="0" err="1"/>
              <a:t>function</a:t>
            </a:r>
            <a:endParaRPr lang="de-DE" dirty="0"/>
          </a:p>
          <a:p>
            <a:endParaRPr lang="de-AT" dirty="0"/>
          </a:p>
        </p:txBody>
      </p:sp>
      <p:sp>
        <p:nvSpPr>
          <p:cNvPr id="4" name="Fußzeilenplatzhalter 3"/>
          <p:cNvSpPr>
            <a:spLocks noGrp="1"/>
          </p:cNvSpPr>
          <p:nvPr>
            <p:ph type="ftr" sz="quarter" idx="11"/>
          </p:nvPr>
        </p:nvSpPr>
        <p:spPr/>
        <p:txBody>
          <a:bodyPr/>
          <a:lstStyle/>
          <a:p>
            <a:r>
              <a:rPr lang="en-US" dirty="0">
                <a:solidFill>
                  <a:prstClr val="black"/>
                </a:solidFill>
              </a:rPr>
              <a:t>Natural Language Processing</a:t>
            </a:r>
          </a:p>
        </p:txBody>
      </p:sp>
      <p:sp>
        <p:nvSpPr>
          <p:cNvPr id="5" name="Datumsplatzhalter 4"/>
          <p:cNvSpPr>
            <a:spLocks noGrp="1"/>
          </p:cNvSpPr>
          <p:nvPr>
            <p:ph type="dt" sz="half" idx="10"/>
          </p:nvPr>
        </p:nvSpPr>
        <p:spPr/>
        <p:txBody>
          <a:bodyPr/>
          <a:lstStyle/>
          <a:p>
            <a:pPr>
              <a:defRPr/>
            </a:pPr>
            <a:r>
              <a:rPr lang="en-US" dirty="0">
                <a:solidFill>
                  <a:prstClr val="black"/>
                </a:solidFill>
              </a:rPr>
              <a:t>2022</a:t>
            </a: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7" name="Grafik 6"/>
          <p:cNvPicPr>
            <a:picLocks noChangeAspect="1"/>
          </p:cNvPicPr>
          <p:nvPr/>
        </p:nvPicPr>
        <p:blipFill>
          <a:blip r:embed="rId2"/>
          <a:stretch>
            <a:fillRect/>
          </a:stretch>
        </p:blipFill>
        <p:spPr>
          <a:xfrm>
            <a:off x="931863" y="3301119"/>
            <a:ext cx="5395254" cy="2709156"/>
          </a:xfrm>
          <a:prstGeom prst="rect">
            <a:avLst/>
          </a:prstGeom>
        </p:spPr>
      </p:pic>
    </p:spTree>
    <p:extLst>
      <p:ext uri="{BB962C8B-B14F-4D97-AF65-F5344CB8AC3E}">
        <p14:creationId xmlns:p14="http://schemas.microsoft.com/office/powerpoint/2010/main" val="1017850951"/>
      </p:ext>
    </p:extLst>
  </p:cSld>
  <p:clrMapOvr>
    <a:masterClrMapping/>
  </p:clrMapOvr>
</p:sld>
</file>

<file path=ppt/theme/theme1.xml><?xml version="1.0" encoding="utf-8"?>
<a:theme xmlns:a="http://schemas.openxmlformats.org/drawingml/2006/main" name="ColorBlockVTI">
  <a:themeElements>
    <a:clrScheme name="ColorBlock Color Scheme">
      <a:dk1>
        <a:sysClr val="windowText" lastClr="000000"/>
      </a:dk1>
      <a:lt1>
        <a:sysClr val="window" lastClr="FFFFFF"/>
      </a:lt1>
      <a:dk2>
        <a:srgbClr val="002044"/>
      </a:dk2>
      <a:lt2>
        <a:srgbClr val="F5F0F3"/>
      </a:lt2>
      <a:accent1>
        <a:srgbClr val="4A41C5"/>
      </a:accent1>
      <a:accent2>
        <a:srgbClr val="37997B"/>
      </a:accent2>
      <a:accent3>
        <a:srgbClr val="17B4DF"/>
      </a:accent3>
      <a:accent4>
        <a:srgbClr val="E69500"/>
      </a:accent4>
      <a:accent5>
        <a:srgbClr val="276D77"/>
      </a:accent5>
      <a:accent6>
        <a:srgbClr val="386ECE"/>
      </a:accent6>
      <a:hlink>
        <a:srgbClr val="AF1DAF"/>
      </a:hlink>
      <a:folHlink>
        <a:srgbClr val="FE5C68"/>
      </a:folHlink>
    </a:clrScheme>
    <a:fontScheme name="Custom 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orBlockVTI" id="{733CB85B-8F47-42FB-9326-9FF507018D27}" vid="{069BD9C2-DF61-4F2B-A577-A59C7FC2FF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8757C30-AE9A-4680-90EB-19D282EC2B7C}">
  <ds:schemaRefs>
    <ds:schemaRef ds:uri="http://schemas.openxmlformats.org/package/2006/metadata/core-properties"/>
    <ds:schemaRef ds:uri="http://schemas.microsoft.com/office/2006/metadata/properties"/>
    <ds:schemaRef ds:uri="http://schemas.microsoft.com/office/infopath/2007/PartnerControls"/>
    <ds:schemaRef ds:uri="http://purl.org/dc/elements/1.1/"/>
    <ds:schemaRef ds:uri="230e9df3-be65-4c73-a93b-d1236ebd677e"/>
    <ds:schemaRef ds:uri="http://schemas.microsoft.com/sharepoint/v3"/>
    <ds:schemaRef ds:uri="http://www.w3.org/XML/1998/namespace"/>
    <ds:schemaRef ds:uri="http://schemas.microsoft.com/office/2006/documentManagement/types"/>
    <ds:schemaRef ds:uri="16c05727-aa75-4e4a-9b5f-8a80a1165891"/>
    <ds:schemaRef ds:uri="71af3243-3dd4-4a8d-8c0d-dd76da1f02a5"/>
    <ds:schemaRef ds:uri="http://purl.org/dc/dcmitype/"/>
    <ds:schemaRef ds:uri="http://purl.org/dc/terms/"/>
  </ds:schemaRefs>
</ds:datastoreItem>
</file>

<file path=customXml/itemProps2.xml><?xml version="1.0" encoding="utf-8"?>
<ds:datastoreItem xmlns:ds="http://schemas.openxmlformats.org/officeDocument/2006/customXml" ds:itemID="{0AF0BF08-C674-44E3-8BFC-85BC65E095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5CCB28C-7D26-4A36-9CFC-D739C28F3D18}">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{637F2121-6AB4-4121-9F3A-3272A1A88CF7}tf89117832_win32</Template>
  <TotalTime>0</TotalTime>
  <Words>2045</Words>
  <Application>Microsoft Office PowerPoint</Application>
  <PresentationFormat>Breitbild</PresentationFormat>
  <Paragraphs>327</Paragraphs>
  <Slides>50</Slides>
  <Notes>0</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50</vt:i4>
      </vt:variant>
    </vt:vector>
  </HeadingPairs>
  <TitlesOfParts>
    <vt:vector size="54" baseType="lpstr">
      <vt:lpstr>Arial</vt:lpstr>
      <vt:lpstr>Avenir Next LT Pro</vt:lpstr>
      <vt:lpstr>Calibri</vt:lpstr>
      <vt:lpstr>ColorBlockVTI</vt:lpstr>
      <vt:lpstr>Natural Language Processing</vt:lpstr>
      <vt:lpstr>Contents</vt:lpstr>
      <vt:lpstr>Artificial Neural Networks</vt:lpstr>
      <vt:lpstr>Real Neurons</vt:lpstr>
      <vt:lpstr>Artificial Neurons</vt:lpstr>
      <vt:lpstr>Linear Layer</vt:lpstr>
      <vt:lpstr>Linear Layer</vt:lpstr>
      <vt:lpstr>Activiation Functions</vt:lpstr>
      <vt:lpstr>Learning</vt:lpstr>
      <vt:lpstr>Artificial Neural Networks in NLP</vt:lpstr>
      <vt:lpstr>Convolutional Neural Networks</vt:lpstr>
      <vt:lpstr>Convolution</vt:lpstr>
      <vt:lpstr>Convolution</vt:lpstr>
      <vt:lpstr>Pooling</vt:lpstr>
      <vt:lpstr>Example of a deep CNN (AlexNet)</vt:lpstr>
      <vt:lpstr>CNNs for NLP</vt:lpstr>
      <vt:lpstr>Minimal Keras NLP CNN Example</vt:lpstr>
      <vt:lpstr>Recurrent Neural Networks</vt:lpstr>
      <vt:lpstr>Texts are Sequences</vt:lpstr>
      <vt:lpstr>Recurrent Neural Networks</vt:lpstr>
      <vt:lpstr>Recurrent Neural Networks</vt:lpstr>
      <vt:lpstr>RNNs for NLP</vt:lpstr>
      <vt:lpstr>Minimal Keras NLP RNN Example</vt:lpstr>
      <vt:lpstr>Transformers</vt:lpstr>
      <vt:lpstr>Attention</vt:lpstr>
      <vt:lpstr>Neural Attention Models</vt:lpstr>
      <vt:lpstr>Transformers</vt:lpstr>
      <vt:lpstr>Generative Models</vt:lpstr>
      <vt:lpstr>Sequence to Sequence Models</vt:lpstr>
      <vt:lpstr>Sequence to Sequence Models</vt:lpstr>
      <vt:lpstr>Sequence to Sequence Models</vt:lpstr>
      <vt:lpstr>Seq2Seq Applications</vt:lpstr>
      <vt:lpstr>Sentiment Analysis</vt:lpstr>
      <vt:lpstr>Sentiment Analysis</vt:lpstr>
      <vt:lpstr>Sentiment Analysis</vt:lpstr>
      <vt:lpstr>Image Captioning</vt:lpstr>
      <vt:lpstr>Image Captioning</vt:lpstr>
      <vt:lpstr>Image Captioning</vt:lpstr>
      <vt:lpstr>Real-Life Example</vt:lpstr>
      <vt:lpstr>Background</vt:lpstr>
      <vt:lpstr>Data</vt:lpstr>
      <vt:lpstr>Preprocessing</vt:lpstr>
      <vt:lpstr>Methods and Classifiers</vt:lpstr>
      <vt:lpstr>Results</vt:lpstr>
      <vt:lpstr>GRU-NN with FastText Features</vt:lpstr>
      <vt:lpstr>Feature Importance (RF)</vt:lpstr>
      <vt:lpstr>Final Remarks</vt:lpstr>
      <vt:lpstr>Homework/Exercise 2</vt:lpstr>
      <vt:lpstr>References</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Processing</dc:title>
  <dc:creator>Birklbauer Micha</dc:creator>
  <cp:lastModifiedBy>Micha Birklbauer</cp:lastModifiedBy>
  <cp:revision>45</cp:revision>
  <dcterms:created xsi:type="dcterms:W3CDTF">2022-11-15T19:52:04Z</dcterms:created>
  <dcterms:modified xsi:type="dcterms:W3CDTF">2022-12-07T11:10:55Z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